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4171331" y="472440"/>
            <a:ext cx="7353139" cy="63855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0" y="480059"/>
            <a:ext cx="12192000" cy="1082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8" y="575243"/>
            <a:ext cx="10358122" cy="942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26141" y="1769112"/>
            <a:ext cx="9739716" cy="3815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jpg"/><Relationship Id="rId4" Type="http://schemas.openxmlformats.org/officeDocument/2006/relationships/image" Target="../media/image40.png"/><Relationship Id="rId5" Type="http://schemas.openxmlformats.org/officeDocument/2006/relationships/image" Target="../media/image41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jpg"/><Relationship Id="rId4" Type="http://schemas.openxmlformats.org/officeDocument/2006/relationships/image" Target="../media/image44.png"/><Relationship Id="rId5" Type="http://schemas.openxmlformats.org/officeDocument/2006/relationships/image" Target="../media/image45.jpg"/><Relationship Id="rId6" Type="http://schemas.openxmlformats.org/officeDocument/2006/relationships/image" Target="../media/image46.png"/><Relationship Id="rId7" Type="http://schemas.openxmlformats.org/officeDocument/2006/relationships/image" Target="../media/image47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png"/><Relationship Id="rId6" Type="http://schemas.openxmlformats.org/officeDocument/2006/relationships/image" Target="../media/image52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jpg"/><Relationship Id="rId5" Type="http://schemas.openxmlformats.org/officeDocument/2006/relationships/image" Target="../media/image56.jpg"/><Relationship Id="rId6" Type="http://schemas.openxmlformats.org/officeDocument/2006/relationships/image" Target="../media/image57.jpg"/><Relationship Id="rId7" Type="http://schemas.openxmlformats.org/officeDocument/2006/relationships/image" Target="../media/image58.jpg"/><Relationship Id="rId8" Type="http://schemas.openxmlformats.org/officeDocument/2006/relationships/image" Target="../media/image59.jpg"/><Relationship Id="rId9" Type="http://schemas.openxmlformats.org/officeDocument/2006/relationships/image" Target="../media/image60.jpg"/><Relationship Id="rId10" Type="http://schemas.openxmlformats.org/officeDocument/2006/relationships/image" Target="../media/image61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jpg"/><Relationship Id="rId5" Type="http://schemas.openxmlformats.org/officeDocument/2006/relationships/image" Target="../media/image65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jpg"/><Relationship Id="rId5" Type="http://schemas.openxmlformats.org/officeDocument/2006/relationships/image" Target="../media/image69.jpg"/><Relationship Id="rId6" Type="http://schemas.openxmlformats.org/officeDocument/2006/relationships/image" Target="../media/image70.jpg"/><Relationship Id="rId7" Type="http://schemas.openxmlformats.org/officeDocument/2006/relationships/image" Target="../media/image71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jpg"/><Relationship Id="rId5" Type="http://schemas.openxmlformats.org/officeDocument/2006/relationships/image" Target="../media/image75.jpg"/><Relationship Id="rId6" Type="http://schemas.openxmlformats.org/officeDocument/2006/relationships/image" Target="../media/image76.png"/><Relationship Id="rId7" Type="http://schemas.openxmlformats.org/officeDocument/2006/relationships/image" Target="../media/image77.jpg"/><Relationship Id="rId8" Type="http://schemas.openxmlformats.org/officeDocument/2006/relationships/image" Target="../media/image78.png"/><Relationship Id="rId9" Type="http://schemas.openxmlformats.org/officeDocument/2006/relationships/image" Target="../media/image79.png"/><Relationship Id="rId10" Type="http://schemas.openxmlformats.org/officeDocument/2006/relationships/image" Target="../media/image80.jpg"/><Relationship Id="rId11" Type="http://schemas.openxmlformats.org/officeDocument/2006/relationships/image" Target="../media/image81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jpg"/><Relationship Id="rId5" Type="http://schemas.openxmlformats.org/officeDocument/2006/relationships/image" Target="../media/image96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jpg"/><Relationship Id="rId5" Type="http://schemas.openxmlformats.org/officeDocument/2006/relationships/image" Target="../media/image100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Relationship Id="rId4" Type="http://schemas.openxmlformats.org/officeDocument/2006/relationships/image" Target="../media/image116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5" Type="http://schemas.openxmlformats.org/officeDocument/2006/relationships/image" Target="../media/image21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2455164"/>
            <a:ext cx="12192000" cy="26106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02739" y="2664132"/>
            <a:ext cx="8679815" cy="127444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5015"/>
              </a:lnSpc>
            </a:pPr>
            <a:r>
              <a:rPr dirty="0" sz="4400" spc="-65">
                <a:latin typeface="Arial"/>
                <a:cs typeface="Arial"/>
              </a:rPr>
              <a:t>НПП</a:t>
            </a:r>
            <a:r>
              <a:rPr dirty="0" sz="4400" spc="-220">
                <a:latin typeface="Arial"/>
                <a:cs typeface="Arial"/>
              </a:rPr>
              <a:t> </a:t>
            </a:r>
            <a:r>
              <a:rPr dirty="0" sz="4400" spc="-10">
                <a:latin typeface="Arial"/>
                <a:cs typeface="Arial"/>
              </a:rPr>
              <a:t>«Доза»: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ts val="5015"/>
              </a:lnSpc>
            </a:pPr>
            <a:r>
              <a:rPr dirty="0" sz="4400" spc="-5">
                <a:latin typeface="Arial"/>
                <a:cs typeface="Arial"/>
              </a:rPr>
              <a:t>Обзор </a:t>
            </a:r>
            <a:r>
              <a:rPr dirty="0" sz="4400" spc="85">
                <a:latin typeface="Arial"/>
                <a:cs typeface="Arial"/>
              </a:rPr>
              <a:t>предприятия </a:t>
            </a:r>
            <a:r>
              <a:rPr dirty="0" sz="4400" spc="40">
                <a:latin typeface="Arial"/>
                <a:cs typeface="Arial"/>
              </a:rPr>
              <a:t>и</a:t>
            </a:r>
            <a:r>
              <a:rPr dirty="0" sz="4400" spc="-590">
                <a:latin typeface="Arial"/>
                <a:cs typeface="Arial"/>
              </a:rPr>
              <a:t> </a:t>
            </a:r>
            <a:r>
              <a:rPr dirty="0" sz="4400" spc="155">
                <a:latin typeface="Arial"/>
                <a:cs typeface="Arial"/>
              </a:rPr>
              <a:t>продуктов</a:t>
            </a:r>
            <a:endParaRPr sz="4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02739" y="4199244"/>
            <a:ext cx="3822065" cy="685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7100"/>
              </a:lnSpc>
            </a:pPr>
            <a:r>
              <a:rPr dirty="0" sz="1400">
                <a:solidFill>
                  <a:srgbClr val="DEEBF7"/>
                </a:solidFill>
                <a:latin typeface="Arial"/>
                <a:cs typeface="Arial"/>
              </a:rPr>
              <a:t>Нурлыбаев </a:t>
            </a:r>
            <a:r>
              <a:rPr dirty="0" sz="1400" spc="5">
                <a:solidFill>
                  <a:srgbClr val="DEEBF7"/>
                </a:solidFill>
                <a:latin typeface="Arial"/>
                <a:cs typeface="Arial"/>
              </a:rPr>
              <a:t>К.Н. </a:t>
            </a:r>
            <a:r>
              <a:rPr dirty="0" sz="1400" spc="30">
                <a:solidFill>
                  <a:srgbClr val="DEEBF7"/>
                </a:solidFill>
                <a:latin typeface="Arial"/>
                <a:cs typeface="Arial"/>
              </a:rPr>
              <a:t>главный </a:t>
            </a:r>
            <a:r>
              <a:rPr dirty="0" sz="1400" spc="25">
                <a:solidFill>
                  <a:srgbClr val="DEEBF7"/>
                </a:solidFill>
                <a:latin typeface="Arial"/>
                <a:cs typeface="Arial"/>
              </a:rPr>
              <a:t>научный</a:t>
            </a:r>
            <a:r>
              <a:rPr dirty="0" sz="1400" spc="-275">
                <a:solidFill>
                  <a:srgbClr val="DEEBF7"/>
                </a:solidFill>
                <a:latin typeface="Arial"/>
                <a:cs typeface="Arial"/>
              </a:rPr>
              <a:t> </a:t>
            </a:r>
            <a:r>
              <a:rPr dirty="0" sz="1400" spc="45">
                <a:solidFill>
                  <a:srgbClr val="DEEBF7"/>
                </a:solidFill>
                <a:latin typeface="Arial"/>
                <a:cs typeface="Arial"/>
              </a:rPr>
              <a:t>сотрудник  </a:t>
            </a:r>
            <a:r>
              <a:rPr dirty="0" sz="1400" spc="55">
                <a:solidFill>
                  <a:srgbClr val="DEEBF7"/>
                </a:solidFill>
                <a:latin typeface="Arial"/>
                <a:cs typeface="Arial"/>
              </a:rPr>
              <a:t>Мартынюк </a:t>
            </a:r>
            <a:r>
              <a:rPr dirty="0" sz="1400" spc="-60">
                <a:solidFill>
                  <a:srgbClr val="DEEBF7"/>
                </a:solidFill>
                <a:latin typeface="Arial"/>
                <a:cs typeface="Arial"/>
              </a:rPr>
              <a:t>Ю.Н. </a:t>
            </a:r>
            <a:r>
              <a:rPr dirty="0" sz="1400" spc="25">
                <a:solidFill>
                  <a:srgbClr val="DEEBF7"/>
                </a:solidFill>
                <a:latin typeface="Arial"/>
                <a:cs typeface="Arial"/>
              </a:rPr>
              <a:t>главный </a:t>
            </a:r>
            <a:r>
              <a:rPr dirty="0" sz="1400" spc="50">
                <a:solidFill>
                  <a:srgbClr val="DEEBF7"/>
                </a:solidFill>
                <a:latin typeface="Arial"/>
                <a:cs typeface="Arial"/>
              </a:rPr>
              <a:t>конструктор  </a:t>
            </a:r>
            <a:r>
              <a:rPr dirty="0" sz="1400" spc="-5">
                <a:solidFill>
                  <a:srgbClr val="DEEBF7"/>
                </a:solidFill>
                <a:latin typeface="Arial"/>
                <a:cs typeface="Arial"/>
              </a:rPr>
              <a:t>Нурлыбаев А.К. </a:t>
            </a:r>
            <a:r>
              <a:rPr dirty="0" sz="1400" spc="5">
                <a:solidFill>
                  <a:srgbClr val="DEEBF7"/>
                </a:solidFill>
                <a:latin typeface="Arial"/>
                <a:cs typeface="Arial"/>
              </a:rPr>
              <a:t>генеральный</a:t>
            </a:r>
            <a:r>
              <a:rPr dirty="0" sz="1400" spc="-65">
                <a:solidFill>
                  <a:srgbClr val="DEEBF7"/>
                </a:solidFill>
                <a:latin typeface="Arial"/>
                <a:cs typeface="Arial"/>
              </a:rPr>
              <a:t> </a:t>
            </a:r>
            <a:r>
              <a:rPr dirty="0" sz="1400" spc="35">
                <a:solidFill>
                  <a:srgbClr val="DEEBF7"/>
                </a:solidFill>
                <a:latin typeface="Arial"/>
                <a:cs typeface="Arial"/>
              </a:rPr>
              <a:t>директор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71331" y="472440"/>
            <a:ext cx="7353139" cy="63855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69391"/>
            <a:ext cx="12192000" cy="1092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6634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70"/>
              <a:t>КТС </a:t>
            </a:r>
            <a:r>
              <a:rPr dirty="0" spc="-290"/>
              <a:t>САС </a:t>
            </a:r>
            <a:r>
              <a:rPr dirty="0" spc="-155"/>
              <a:t>СЦР </a:t>
            </a:r>
            <a:r>
              <a:rPr dirty="0" spc="20"/>
              <a:t>СРКС</a:t>
            </a:r>
            <a:r>
              <a:rPr dirty="0" spc="20">
                <a:latin typeface="Arial"/>
                <a:cs typeface="Arial"/>
              </a:rPr>
              <a:t>-</a:t>
            </a:r>
            <a:r>
              <a:rPr dirty="0" spc="20"/>
              <a:t>01Д.</a:t>
            </a:r>
            <a:r>
              <a:rPr dirty="0" spc="105"/>
              <a:t> </a:t>
            </a:r>
            <a:r>
              <a:rPr dirty="0" spc="35"/>
              <a:t>Референтность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797175">
              <a:lnSpc>
                <a:spcPct val="100000"/>
              </a:lnSpc>
            </a:pPr>
            <a:r>
              <a:rPr dirty="0" spc="20"/>
              <a:t>Соответствует</a:t>
            </a:r>
            <a:r>
              <a:rPr dirty="0" spc="-55"/>
              <a:t> </a:t>
            </a:r>
            <a:r>
              <a:rPr dirty="0" spc="15"/>
              <a:t>требованиям:</a:t>
            </a:r>
          </a:p>
          <a:p>
            <a:pPr marL="3025775" marR="48260" indent="-228600">
              <a:lnSpc>
                <a:spcPts val="1730"/>
              </a:lnSpc>
              <a:spcBef>
                <a:spcPts val="1020"/>
              </a:spcBef>
              <a:tabLst>
                <a:tab pos="3025775" algn="l"/>
              </a:tabLst>
            </a:pPr>
            <a:r>
              <a:rPr dirty="0" spc="-5">
                <a:latin typeface="Arial"/>
                <a:cs typeface="Arial"/>
              </a:rPr>
              <a:t>•	</a:t>
            </a:r>
            <a:r>
              <a:rPr dirty="0" spc="-110">
                <a:latin typeface="Arial"/>
                <a:cs typeface="Arial"/>
              </a:rPr>
              <a:t>СТО </a:t>
            </a:r>
            <a:r>
              <a:rPr dirty="0" spc="5">
                <a:latin typeface="Arial"/>
                <a:cs typeface="Arial"/>
              </a:rPr>
              <a:t>95 </a:t>
            </a:r>
            <a:r>
              <a:rPr dirty="0" spc="10">
                <a:latin typeface="Arial"/>
                <a:cs typeface="Arial"/>
              </a:rPr>
              <a:t>12004</a:t>
            </a:r>
            <a:r>
              <a:rPr dirty="0" spc="10">
                <a:latin typeface="Arial"/>
                <a:cs typeface="Arial"/>
              </a:rPr>
              <a:t>-</a:t>
            </a:r>
            <a:r>
              <a:rPr dirty="0" spc="10">
                <a:latin typeface="Arial"/>
                <a:cs typeface="Arial"/>
              </a:rPr>
              <a:t>2017, </a:t>
            </a:r>
            <a:r>
              <a:rPr dirty="0" spc="-45">
                <a:latin typeface="Arial"/>
                <a:cs typeface="Arial"/>
              </a:rPr>
              <a:t>Общие </a:t>
            </a:r>
            <a:r>
              <a:rPr dirty="0" spc="5">
                <a:latin typeface="Arial"/>
                <a:cs typeface="Arial"/>
              </a:rPr>
              <a:t>правила </a:t>
            </a:r>
            <a:r>
              <a:rPr dirty="0" spc="30">
                <a:latin typeface="Arial"/>
                <a:cs typeface="Arial"/>
              </a:rPr>
              <a:t>проектирования</a:t>
            </a:r>
            <a:r>
              <a:rPr dirty="0" spc="-110">
                <a:latin typeface="Arial"/>
                <a:cs typeface="Arial"/>
              </a:rPr>
              <a:t> </a:t>
            </a:r>
            <a:r>
              <a:rPr dirty="0" spc="10">
                <a:latin typeface="Arial"/>
                <a:cs typeface="Arial"/>
              </a:rPr>
              <a:t>и</a:t>
            </a:r>
            <a:r>
              <a:rPr dirty="0" spc="-35">
                <a:latin typeface="Arial"/>
                <a:cs typeface="Arial"/>
              </a:rPr>
              <a:t> </a:t>
            </a:r>
            <a:r>
              <a:rPr dirty="0" spc="25">
                <a:latin typeface="Arial"/>
                <a:cs typeface="Arial"/>
              </a:rPr>
              <a:t>эксплуатации </a:t>
            </a:r>
            <a:r>
              <a:rPr dirty="0" spc="5">
                <a:latin typeface="Arial"/>
                <a:cs typeface="Arial"/>
              </a:rPr>
              <a:t> </a:t>
            </a:r>
            <a:r>
              <a:rPr dirty="0" spc="30">
                <a:latin typeface="Arial"/>
                <a:cs typeface="Arial"/>
              </a:rPr>
              <a:t>систем </a:t>
            </a:r>
            <a:r>
              <a:rPr dirty="0" spc="10">
                <a:latin typeface="Arial"/>
                <a:cs typeface="Arial"/>
              </a:rPr>
              <a:t>аварийной </a:t>
            </a:r>
            <a:r>
              <a:rPr dirty="0" spc="20">
                <a:latin typeface="Arial"/>
                <a:cs typeface="Arial"/>
              </a:rPr>
              <a:t>сигнализации </a:t>
            </a:r>
            <a:r>
              <a:rPr dirty="0" spc="15">
                <a:latin typeface="Arial"/>
                <a:cs typeface="Arial"/>
              </a:rPr>
              <a:t>о </a:t>
            </a:r>
            <a:r>
              <a:rPr dirty="0" spc="35">
                <a:latin typeface="Arial"/>
                <a:cs typeface="Arial"/>
              </a:rPr>
              <a:t>возникновении  </a:t>
            </a:r>
            <a:r>
              <a:rPr dirty="0" spc="25">
                <a:latin typeface="Arial"/>
                <a:cs typeface="Arial"/>
              </a:rPr>
              <a:t>самоподдерживающейся </a:t>
            </a:r>
            <a:r>
              <a:rPr dirty="0" spc="10">
                <a:latin typeface="Arial"/>
                <a:cs typeface="Arial"/>
              </a:rPr>
              <a:t>цепной </a:t>
            </a:r>
            <a:r>
              <a:rPr dirty="0" spc="15">
                <a:latin typeface="Arial"/>
                <a:cs typeface="Arial"/>
              </a:rPr>
              <a:t>ядерной </a:t>
            </a:r>
            <a:r>
              <a:rPr dirty="0" spc="20">
                <a:latin typeface="Arial"/>
                <a:cs typeface="Arial"/>
              </a:rPr>
              <a:t>реакции </a:t>
            </a:r>
            <a:r>
              <a:rPr dirty="0" spc="-5">
                <a:latin typeface="Arial"/>
                <a:cs typeface="Arial"/>
              </a:rPr>
              <a:t>деления </a:t>
            </a:r>
            <a:r>
              <a:rPr dirty="0" spc="10">
                <a:latin typeface="Arial"/>
                <a:cs typeface="Arial"/>
              </a:rPr>
              <a:t>и  </a:t>
            </a:r>
            <a:r>
              <a:rPr dirty="0" spc="25">
                <a:latin typeface="Arial"/>
                <a:cs typeface="Arial"/>
              </a:rPr>
              <a:t>организации мероприятий по </a:t>
            </a:r>
            <a:r>
              <a:rPr dirty="0" spc="20">
                <a:latin typeface="Arial"/>
                <a:cs typeface="Arial"/>
              </a:rPr>
              <a:t>ограничению </a:t>
            </a:r>
            <a:r>
              <a:rPr dirty="0" spc="-60">
                <a:latin typeface="Arial"/>
                <a:cs typeface="Arial"/>
              </a:rPr>
              <a:t>ее </a:t>
            </a:r>
            <a:r>
              <a:rPr dirty="0" spc="20">
                <a:latin typeface="Arial"/>
                <a:cs typeface="Arial"/>
              </a:rPr>
              <a:t>последствий</a:t>
            </a:r>
            <a:r>
              <a:rPr dirty="0" spc="-250">
                <a:latin typeface="Arial"/>
                <a:cs typeface="Arial"/>
              </a:rPr>
              <a:t> </a:t>
            </a:r>
            <a:r>
              <a:rPr dirty="0" spc="10">
                <a:latin typeface="Arial"/>
                <a:cs typeface="Arial"/>
              </a:rPr>
              <a:t>(ПБЯ</a:t>
            </a:r>
            <a:r>
              <a:rPr dirty="0" spc="10">
                <a:latin typeface="Arial"/>
                <a:cs typeface="Arial"/>
              </a:rPr>
              <a:t>-</a:t>
            </a:r>
            <a:r>
              <a:rPr dirty="0" spc="10">
                <a:latin typeface="Arial"/>
                <a:cs typeface="Arial"/>
              </a:rPr>
              <a:t>06</a:t>
            </a:r>
            <a:r>
              <a:rPr dirty="0" spc="10">
                <a:latin typeface="Arial"/>
                <a:cs typeface="Arial"/>
              </a:rPr>
              <a:t>-  </a:t>
            </a:r>
            <a:r>
              <a:rPr dirty="0" spc="30">
                <a:latin typeface="Arial"/>
                <a:cs typeface="Arial"/>
              </a:rPr>
              <a:t>10</a:t>
            </a:r>
            <a:r>
              <a:rPr dirty="0" spc="30">
                <a:latin typeface="Arial"/>
                <a:cs typeface="Arial"/>
              </a:rPr>
              <a:t>-</a:t>
            </a:r>
            <a:r>
              <a:rPr dirty="0" spc="30">
                <a:latin typeface="Arial"/>
                <a:cs typeface="Arial"/>
              </a:rPr>
              <a:t>2017)</a:t>
            </a:r>
          </a:p>
          <a:p>
            <a:pPr marL="3025775" marR="478790" indent="-228600">
              <a:lnSpc>
                <a:spcPts val="1730"/>
              </a:lnSpc>
              <a:spcBef>
                <a:spcPts val="990"/>
              </a:spcBef>
              <a:tabLst>
                <a:tab pos="3025775" algn="l"/>
              </a:tabLst>
            </a:pPr>
            <a:r>
              <a:rPr dirty="0" spc="-5">
                <a:latin typeface="Arial"/>
                <a:cs typeface="Arial"/>
              </a:rPr>
              <a:t>•	</a:t>
            </a:r>
            <a:r>
              <a:rPr dirty="0" spc="20">
                <a:latin typeface="Arial"/>
                <a:cs typeface="Arial"/>
              </a:rPr>
              <a:t>МЭК </a:t>
            </a:r>
            <a:r>
              <a:rPr dirty="0" spc="-15">
                <a:latin typeface="Arial"/>
                <a:cs typeface="Arial"/>
              </a:rPr>
              <a:t>60860, </a:t>
            </a:r>
            <a:r>
              <a:rPr dirty="0">
                <a:latin typeface="Arial"/>
                <a:cs typeface="Arial"/>
              </a:rPr>
              <a:t>Edition 2.0 </a:t>
            </a:r>
            <a:r>
              <a:rPr dirty="0" spc="10">
                <a:latin typeface="Arial"/>
                <a:cs typeface="Arial"/>
              </a:rPr>
              <a:t>2014</a:t>
            </a:r>
            <a:r>
              <a:rPr dirty="0" spc="10">
                <a:latin typeface="Arial"/>
                <a:cs typeface="Arial"/>
              </a:rPr>
              <a:t>-</a:t>
            </a:r>
            <a:r>
              <a:rPr dirty="0" spc="10">
                <a:latin typeface="Arial"/>
                <a:cs typeface="Arial"/>
              </a:rPr>
              <a:t>06, Приборы</a:t>
            </a:r>
            <a:r>
              <a:rPr dirty="0" spc="-229">
                <a:latin typeface="Arial"/>
                <a:cs typeface="Arial"/>
              </a:rPr>
              <a:t> </a:t>
            </a:r>
            <a:r>
              <a:rPr dirty="0" spc="15">
                <a:latin typeface="Arial"/>
                <a:cs typeface="Arial"/>
              </a:rPr>
              <a:t>радиационной</a:t>
            </a:r>
            <a:r>
              <a:rPr dirty="0" spc="-25">
                <a:latin typeface="Arial"/>
                <a:cs typeface="Arial"/>
              </a:rPr>
              <a:t> </a:t>
            </a:r>
            <a:r>
              <a:rPr dirty="0" spc="25">
                <a:latin typeface="Arial"/>
                <a:cs typeface="Arial"/>
              </a:rPr>
              <a:t>защиты, </a:t>
            </a:r>
            <a:r>
              <a:rPr dirty="0" spc="-135">
                <a:latin typeface="Arial"/>
                <a:cs typeface="Arial"/>
              </a:rPr>
              <a:t> </a:t>
            </a:r>
            <a:r>
              <a:rPr dirty="0" spc="5">
                <a:latin typeface="Arial"/>
                <a:cs typeface="Arial"/>
              </a:rPr>
              <a:t>Предупреждающее </a:t>
            </a:r>
            <a:r>
              <a:rPr dirty="0" spc="10">
                <a:latin typeface="Arial"/>
                <a:cs typeface="Arial"/>
              </a:rPr>
              <a:t>оборудование </a:t>
            </a:r>
            <a:r>
              <a:rPr dirty="0" spc="20">
                <a:latin typeface="Arial"/>
                <a:cs typeface="Arial"/>
              </a:rPr>
              <a:t>для </a:t>
            </a:r>
            <a:r>
              <a:rPr dirty="0" spc="45">
                <a:latin typeface="Arial"/>
                <a:cs typeface="Arial"/>
              </a:rPr>
              <a:t>критических</a:t>
            </a:r>
            <a:r>
              <a:rPr dirty="0" spc="-190">
                <a:latin typeface="Arial"/>
                <a:cs typeface="Arial"/>
              </a:rPr>
              <a:t> </a:t>
            </a:r>
            <a:r>
              <a:rPr dirty="0" spc="10">
                <a:latin typeface="Arial"/>
                <a:cs typeface="Arial"/>
              </a:rPr>
              <a:t>аварий</a:t>
            </a:r>
          </a:p>
          <a:p>
            <a:pPr marL="3025775" marR="5080" indent="-228600">
              <a:lnSpc>
                <a:spcPts val="1730"/>
              </a:lnSpc>
              <a:spcBef>
                <a:spcPts val="1005"/>
              </a:spcBef>
              <a:tabLst>
                <a:tab pos="3025775" algn="l"/>
              </a:tabLst>
            </a:pPr>
            <a:r>
              <a:rPr dirty="0" spc="-5">
                <a:latin typeface="Arial"/>
                <a:cs typeface="Arial"/>
              </a:rPr>
              <a:t>•	</a:t>
            </a:r>
            <a:r>
              <a:rPr dirty="0" spc="-114">
                <a:latin typeface="Arial"/>
                <a:cs typeface="Arial"/>
              </a:rPr>
              <a:t>ИСО </a:t>
            </a:r>
            <a:r>
              <a:rPr dirty="0" spc="10">
                <a:latin typeface="Arial"/>
                <a:cs typeface="Arial"/>
              </a:rPr>
              <a:t>7753</a:t>
            </a:r>
            <a:r>
              <a:rPr dirty="0" spc="10">
                <a:latin typeface="Arial"/>
                <a:cs typeface="Arial"/>
              </a:rPr>
              <a:t>-</a:t>
            </a:r>
            <a:r>
              <a:rPr dirty="0" spc="10">
                <a:latin typeface="Arial"/>
                <a:cs typeface="Arial"/>
              </a:rPr>
              <a:t>1987, </a:t>
            </a:r>
            <a:r>
              <a:rPr dirty="0" spc="-20">
                <a:latin typeface="Arial"/>
                <a:cs typeface="Arial"/>
              </a:rPr>
              <a:t>Ядерная </a:t>
            </a:r>
            <a:r>
              <a:rPr dirty="0" spc="20">
                <a:latin typeface="Arial"/>
                <a:cs typeface="Arial"/>
              </a:rPr>
              <a:t>энергия</a:t>
            </a:r>
            <a:r>
              <a:rPr dirty="0" spc="20">
                <a:latin typeface="Arial"/>
                <a:cs typeface="Arial"/>
              </a:rPr>
              <a:t>–</a:t>
            </a:r>
            <a:r>
              <a:rPr dirty="0" spc="20">
                <a:latin typeface="Arial"/>
                <a:cs typeface="Arial"/>
              </a:rPr>
              <a:t>Требования </a:t>
            </a:r>
            <a:r>
              <a:rPr dirty="0" spc="170">
                <a:latin typeface="Arial"/>
                <a:cs typeface="Arial"/>
              </a:rPr>
              <a:t>к</a:t>
            </a:r>
            <a:r>
              <a:rPr dirty="0" spc="-50">
                <a:latin typeface="Arial"/>
                <a:cs typeface="Arial"/>
              </a:rPr>
              <a:t> </a:t>
            </a:r>
            <a:r>
              <a:rPr dirty="0" spc="35">
                <a:latin typeface="Arial"/>
                <a:cs typeface="Arial"/>
              </a:rPr>
              <a:t>характеристикам</a:t>
            </a:r>
            <a:r>
              <a:rPr dirty="0" spc="-20">
                <a:latin typeface="Arial"/>
                <a:cs typeface="Arial"/>
              </a:rPr>
              <a:t> </a:t>
            </a:r>
            <a:r>
              <a:rPr dirty="0" spc="10">
                <a:latin typeface="Arial"/>
                <a:cs typeface="Arial"/>
              </a:rPr>
              <a:t>и </a:t>
            </a:r>
            <a:r>
              <a:rPr dirty="0" spc="5">
                <a:latin typeface="Arial"/>
                <a:cs typeface="Arial"/>
              </a:rPr>
              <a:t> </a:t>
            </a:r>
            <a:r>
              <a:rPr dirty="0" spc="30">
                <a:latin typeface="Arial"/>
                <a:cs typeface="Arial"/>
              </a:rPr>
              <a:t>тестированию</a:t>
            </a:r>
            <a:r>
              <a:rPr dirty="0" spc="-40">
                <a:latin typeface="Arial"/>
                <a:cs typeface="Arial"/>
              </a:rPr>
              <a:t> </a:t>
            </a:r>
            <a:r>
              <a:rPr dirty="0" spc="20">
                <a:latin typeface="Arial"/>
                <a:cs typeface="Arial"/>
              </a:rPr>
              <a:t>для</a:t>
            </a:r>
            <a:r>
              <a:rPr dirty="0" spc="-40">
                <a:latin typeface="Arial"/>
                <a:cs typeface="Arial"/>
              </a:rPr>
              <a:t> </a:t>
            </a:r>
            <a:r>
              <a:rPr dirty="0" spc="30">
                <a:latin typeface="Arial"/>
                <a:cs typeface="Arial"/>
              </a:rPr>
              <a:t>систем</a:t>
            </a:r>
            <a:r>
              <a:rPr dirty="0" spc="-45">
                <a:latin typeface="Arial"/>
                <a:cs typeface="Arial"/>
              </a:rPr>
              <a:t> </a:t>
            </a:r>
            <a:r>
              <a:rPr dirty="0" spc="5">
                <a:latin typeface="Arial"/>
                <a:cs typeface="Arial"/>
              </a:rPr>
              <a:t>обнаружения</a:t>
            </a:r>
            <a:r>
              <a:rPr dirty="0" spc="-50">
                <a:latin typeface="Arial"/>
                <a:cs typeface="Arial"/>
              </a:rPr>
              <a:t> </a:t>
            </a:r>
            <a:r>
              <a:rPr dirty="0" spc="10">
                <a:latin typeface="Arial"/>
                <a:cs typeface="Arial"/>
              </a:rPr>
              <a:t>и</a:t>
            </a:r>
            <a:r>
              <a:rPr dirty="0" spc="-50">
                <a:latin typeface="Arial"/>
                <a:cs typeface="Arial"/>
              </a:rPr>
              <a:t> </a:t>
            </a:r>
            <a:r>
              <a:rPr dirty="0" spc="20">
                <a:latin typeface="Arial"/>
                <a:cs typeface="Arial"/>
              </a:rPr>
              <a:t>сигнализации</a:t>
            </a:r>
            <a:r>
              <a:rPr dirty="0" spc="-40">
                <a:latin typeface="Arial"/>
                <a:cs typeface="Arial"/>
              </a:rPr>
              <a:t> </a:t>
            </a:r>
            <a:r>
              <a:rPr dirty="0" spc="45">
                <a:latin typeface="Arial"/>
                <a:cs typeface="Arial"/>
              </a:rPr>
              <a:t>критичности</a:t>
            </a:r>
          </a:p>
          <a:p>
            <a:pPr marL="3026410" marR="474980" indent="-229235">
              <a:lnSpc>
                <a:spcPts val="1730"/>
              </a:lnSpc>
              <a:spcBef>
                <a:spcPts val="990"/>
              </a:spcBef>
              <a:tabLst>
                <a:tab pos="3025775" algn="l"/>
              </a:tabLst>
            </a:pPr>
            <a:r>
              <a:rPr dirty="0" spc="-5">
                <a:latin typeface="Arial"/>
                <a:cs typeface="Arial"/>
              </a:rPr>
              <a:t>•	</a:t>
            </a:r>
            <a:r>
              <a:rPr dirty="0">
                <a:latin typeface="Arial"/>
                <a:cs typeface="Arial"/>
              </a:rPr>
              <a:t>АНСИ</a:t>
            </a:r>
            <a:r>
              <a:rPr dirty="0">
                <a:latin typeface="Arial"/>
                <a:cs typeface="Arial"/>
              </a:rPr>
              <a:t>-</a:t>
            </a:r>
            <a:r>
              <a:rPr dirty="0">
                <a:latin typeface="Arial"/>
                <a:cs typeface="Arial"/>
              </a:rPr>
              <a:t>8.3</a:t>
            </a:r>
            <a:r>
              <a:rPr dirty="0">
                <a:latin typeface="Arial"/>
                <a:cs typeface="Arial"/>
              </a:rPr>
              <a:t>-</a:t>
            </a:r>
            <a:r>
              <a:rPr dirty="0">
                <a:latin typeface="Arial"/>
                <a:cs typeface="Arial"/>
              </a:rPr>
              <a:t>1997, </a:t>
            </a:r>
            <a:r>
              <a:rPr dirty="0" spc="-5">
                <a:latin typeface="Arial"/>
                <a:cs typeface="Arial"/>
              </a:rPr>
              <a:t>Система </a:t>
            </a:r>
            <a:r>
              <a:rPr dirty="0" spc="15">
                <a:latin typeface="Arial"/>
                <a:cs typeface="Arial"/>
              </a:rPr>
              <a:t>аварийного </a:t>
            </a:r>
            <a:r>
              <a:rPr dirty="0" spc="10">
                <a:latin typeface="Arial"/>
                <a:cs typeface="Arial"/>
              </a:rPr>
              <a:t>оповещения</a:t>
            </a:r>
            <a:r>
              <a:rPr dirty="0" spc="-155">
                <a:latin typeface="Arial"/>
                <a:cs typeface="Arial"/>
              </a:rPr>
              <a:t> </a:t>
            </a:r>
            <a:r>
              <a:rPr dirty="0" spc="15">
                <a:latin typeface="Arial"/>
                <a:cs typeface="Arial"/>
              </a:rPr>
              <a:t>о</a:t>
            </a:r>
            <a:r>
              <a:rPr dirty="0" spc="-35">
                <a:latin typeface="Arial"/>
                <a:cs typeface="Arial"/>
              </a:rPr>
              <a:t> </a:t>
            </a:r>
            <a:r>
              <a:rPr dirty="0" spc="45">
                <a:latin typeface="Arial"/>
                <a:cs typeface="Arial"/>
              </a:rPr>
              <a:t>критических </a:t>
            </a:r>
            <a:r>
              <a:rPr dirty="0">
                <a:latin typeface="Arial"/>
                <a:cs typeface="Arial"/>
              </a:rPr>
              <a:t> </a:t>
            </a:r>
            <a:r>
              <a:rPr dirty="0" spc="20">
                <a:latin typeface="Arial"/>
                <a:cs typeface="Arial"/>
              </a:rPr>
              <a:t>ситуациях</a:t>
            </a:r>
          </a:p>
          <a:p>
            <a:pPr marL="150495">
              <a:lnSpc>
                <a:spcPct val="100000"/>
              </a:lnSpc>
            </a:pPr>
          </a:p>
          <a:p>
            <a:pPr marL="150495">
              <a:lnSpc>
                <a:spcPct val="100000"/>
              </a:lnSpc>
              <a:spcBef>
                <a:spcPts val="17"/>
              </a:spcBef>
            </a:pPr>
            <a:endParaRPr sz="1250">
              <a:latin typeface="Times New Roman"/>
              <a:cs typeface="Times New Roman"/>
            </a:endParaRPr>
          </a:p>
          <a:p>
            <a:pPr marL="163195">
              <a:lnSpc>
                <a:spcPct val="100000"/>
              </a:lnSpc>
            </a:pPr>
            <a:r>
              <a:rPr dirty="0" sz="1400">
                <a:solidFill>
                  <a:srgbClr val="6F6F6D"/>
                </a:solidFill>
              </a:rPr>
              <a:t>Поставлен:</a:t>
            </a:r>
            <a:endParaRPr sz="1400"/>
          </a:p>
        </p:txBody>
      </p:sp>
      <p:sp>
        <p:nvSpPr>
          <p:cNvPr id="6" name="object 6"/>
          <p:cNvSpPr txBox="1"/>
          <p:nvPr/>
        </p:nvSpPr>
        <p:spPr>
          <a:xfrm>
            <a:off x="1376723" y="5721960"/>
            <a:ext cx="3676650" cy="86804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42900" algn="l"/>
              </a:tabLst>
            </a:pPr>
            <a:r>
              <a:rPr dirty="0" sz="1400">
                <a:solidFill>
                  <a:srgbClr val="6F6F6D"/>
                </a:solidFill>
                <a:latin typeface="Arial"/>
                <a:cs typeface="Arial"/>
              </a:rPr>
              <a:t>•	</a:t>
            </a:r>
            <a:r>
              <a:rPr dirty="0" sz="1400" spc="-105">
                <a:solidFill>
                  <a:srgbClr val="6F6F6D"/>
                </a:solidFill>
                <a:latin typeface="Arial"/>
                <a:cs typeface="Arial"/>
              </a:rPr>
              <a:t>ОАО </a:t>
            </a:r>
            <a:r>
              <a:rPr dirty="0" sz="1400" spc="-25">
                <a:solidFill>
                  <a:srgbClr val="6F6F6D"/>
                </a:solidFill>
                <a:latin typeface="Arial"/>
                <a:cs typeface="Arial"/>
              </a:rPr>
              <a:t>МСЗ, </a:t>
            </a:r>
            <a:r>
              <a:rPr dirty="0" sz="1400" spc="25">
                <a:solidFill>
                  <a:srgbClr val="6F6F6D"/>
                </a:solidFill>
                <a:latin typeface="Arial"/>
                <a:cs typeface="Arial"/>
              </a:rPr>
              <a:t>г.</a:t>
            </a:r>
            <a:r>
              <a:rPr dirty="0" sz="1400" spc="-45">
                <a:solidFill>
                  <a:srgbClr val="6F6F6D"/>
                </a:solidFill>
                <a:latin typeface="Arial"/>
                <a:cs typeface="Arial"/>
              </a:rPr>
              <a:t> </a:t>
            </a:r>
            <a:r>
              <a:rPr dirty="0" sz="1400" spc="10">
                <a:solidFill>
                  <a:srgbClr val="6F6F6D"/>
                </a:solidFill>
                <a:latin typeface="Arial"/>
                <a:cs typeface="Arial"/>
              </a:rPr>
              <a:t>Электросталь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342900" algn="l"/>
              </a:tabLst>
            </a:pPr>
            <a:r>
              <a:rPr dirty="0" sz="1400">
                <a:solidFill>
                  <a:srgbClr val="6F6F6D"/>
                </a:solidFill>
                <a:latin typeface="Arial"/>
                <a:cs typeface="Arial"/>
              </a:rPr>
              <a:t>•	</a:t>
            </a:r>
            <a:r>
              <a:rPr dirty="0" sz="1400" spc="-50">
                <a:solidFill>
                  <a:srgbClr val="6F6F6D"/>
                </a:solidFill>
                <a:latin typeface="Arial"/>
                <a:cs typeface="Arial"/>
              </a:rPr>
              <a:t>НИИАР, </a:t>
            </a:r>
            <a:r>
              <a:rPr dirty="0" sz="1400" spc="25">
                <a:solidFill>
                  <a:srgbClr val="6F6F6D"/>
                </a:solidFill>
                <a:latin typeface="Arial"/>
                <a:cs typeface="Arial"/>
              </a:rPr>
              <a:t>г.</a:t>
            </a:r>
            <a:r>
              <a:rPr dirty="0" sz="1400" spc="-85">
                <a:solidFill>
                  <a:srgbClr val="6F6F6D"/>
                </a:solidFill>
                <a:latin typeface="Arial"/>
                <a:cs typeface="Arial"/>
              </a:rPr>
              <a:t> </a:t>
            </a:r>
            <a:r>
              <a:rPr dirty="0" sz="1400" spc="40">
                <a:solidFill>
                  <a:srgbClr val="6F6F6D"/>
                </a:solidFill>
                <a:latin typeface="Arial"/>
                <a:cs typeface="Arial"/>
              </a:rPr>
              <a:t>Димитровград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dirty="0" sz="1400">
                <a:solidFill>
                  <a:srgbClr val="6F6F6D"/>
                </a:solidFill>
                <a:latin typeface="Arial"/>
                <a:cs typeface="Arial"/>
              </a:rPr>
              <a:t>•	</a:t>
            </a:r>
            <a:r>
              <a:rPr dirty="0" sz="1400" spc="-25">
                <a:solidFill>
                  <a:srgbClr val="6F6F6D"/>
                </a:solidFill>
                <a:latin typeface="Arial"/>
                <a:cs typeface="Arial"/>
              </a:rPr>
              <a:t>ГХК, </a:t>
            </a:r>
            <a:r>
              <a:rPr dirty="0" sz="1400" spc="25">
                <a:solidFill>
                  <a:srgbClr val="6F6F6D"/>
                </a:solidFill>
                <a:latin typeface="Arial"/>
                <a:cs typeface="Arial"/>
              </a:rPr>
              <a:t>г.</a:t>
            </a:r>
            <a:r>
              <a:rPr dirty="0" sz="1400" spc="-85">
                <a:solidFill>
                  <a:srgbClr val="6F6F6D"/>
                </a:solidFill>
                <a:latin typeface="Arial"/>
                <a:cs typeface="Arial"/>
              </a:rPr>
              <a:t> </a:t>
            </a:r>
            <a:r>
              <a:rPr dirty="0" sz="1400" spc="5">
                <a:solidFill>
                  <a:srgbClr val="6F6F6D"/>
                </a:solidFill>
                <a:latin typeface="Arial"/>
                <a:cs typeface="Arial"/>
              </a:rPr>
              <a:t>Железногорск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dirty="0" sz="1400">
                <a:solidFill>
                  <a:srgbClr val="6F6F6D"/>
                </a:solidFill>
                <a:latin typeface="Arial"/>
                <a:cs typeface="Arial"/>
              </a:rPr>
              <a:t>•	</a:t>
            </a:r>
            <a:r>
              <a:rPr dirty="0" sz="1400" spc="-15">
                <a:solidFill>
                  <a:srgbClr val="6F6F6D"/>
                </a:solidFill>
                <a:latin typeface="Arial"/>
                <a:cs typeface="Arial"/>
              </a:rPr>
              <a:t>НИЦ </a:t>
            </a:r>
            <a:r>
              <a:rPr dirty="0" sz="1400" spc="35">
                <a:solidFill>
                  <a:srgbClr val="6F6F6D"/>
                </a:solidFill>
                <a:latin typeface="Arial"/>
                <a:cs typeface="Arial"/>
              </a:rPr>
              <a:t>Курчатовский </a:t>
            </a:r>
            <a:r>
              <a:rPr dirty="0" sz="1400" spc="20">
                <a:solidFill>
                  <a:srgbClr val="6F6F6D"/>
                </a:solidFill>
                <a:latin typeface="Arial"/>
                <a:cs typeface="Arial"/>
              </a:rPr>
              <a:t>институт, </a:t>
            </a:r>
            <a:r>
              <a:rPr dirty="0" sz="1400" spc="25">
                <a:solidFill>
                  <a:srgbClr val="6F6F6D"/>
                </a:solidFill>
                <a:latin typeface="Arial"/>
                <a:cs typeface="Arial"/>
              </a:rPr>
              <a:t>г.</a:t>
            </a:r>
            <a:r>
              <a:rPr dirty="0" sz="1400" spc="-235">
                <a:solidFill>
                  <a:srgbClr val="6F6F6D"/>
                </a:solidFill>
                <a:latin typeface="Arial"/>
                <a:cs typeface="Arial"/>
              </a:rPr>
              <a:t> </a:t>
            </a:r>
            <a:r>
              <a:rPr dirty="0" sz="1400" spc="45">
                <a:solidFill>
                  <a:srgbClr val="6F6F6D"/>
                </a:solidFill>
                <a:latin typeface="Arial"/>
                <a:cs typeface="Arial"/>
              </a:rPr>
              <a:t>Москва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47199" y="5782920"/>
            <a:ext cx="3069590" cy="6546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dirty="0" sz="1400">
                <a:solidFill>
                  <a:srgbClr val="6F6F6D"/>
                </a:solidFill>
                <a:latin typeface="Arial"/>
                <a:cs typeface="Arial"/>
              </a:rPr>
              <a:t>•	</a:t>
            </a:r>
            <a:r>
              <a:rPr dirty="0" sz="1400" spc="-65">
                <a:solidFill>
                  <a:srgbClr val="6F6F6D"/>
                </a:solidFill>
                <a:latin typeface="Arial"/>
                <a:cs typeface="Arial"/>
              </a:rPr>
              <a:t>НПО </a:t>
            </a:r>
            <a:r>
              <a:rPr dirty="0" sz="1400" spc="-50">
                <a:solidFill>
                  <a:srgbClr val="6F6F6D"/>
                </a:solidFill>
                <a:latin typeface="Arial"/>
                <a:cs typeface="Arial"/>
              </a:rPr>
              <a:t>«ЛУЧ», </a:t>
            </a:r>
            <a:r>
              <a:rPr dirty="0" sz="1400" spc="25">
                <a:solidFill>
                  <a:srgbClr val="6F6F6D"/>
                </a:solidFill>
                <a:latin typeface="Arial"/>
                <a:cs typeface="Arial"/>
              </a:rPr>
              <a:t>г.</a:t>
            </a:r>
            <a:r>
              <a:rPr dirty="0" sz="1400" spc="-40">
                <a:solidFill>
                  <a:srgbClr val="6F6F6D"/>
                </a:solidFill>
                <a:latin typeface="Arial"/>
                <a:cs typeface="Arial"/>
              </a:rPr>
              <a:t> </a:t>
            </a:r>
            <a:r>
              <a:rPr dirty="0" sz="1400" spc="25">
                <a:solidFill>
                  <a:srgbClr val="6F6F6D"/>
                </a:solidFill>
                <a:latin typeface="Arial"/>
                <a:cs typeface="Arial"/>
              </a:rPr>
              <a:t>Подольск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dirty="0" sz="1400">
                <a:solidFill>
                  <a:srgbClr val="6F6F6D"/>
                </a:solidFill>
                <a:latin typeface="Arial"/>
                <a:cs typeface="Arial"/>
              </a:rPr>
              <a:t>•	</a:t>
            </a:r>
            <a:r>
              <a:rPr dirty="0" sz="1400" spc="-25">
                <a:solidFill>
                  <a:srgbClr val="6F6F6D"/>
                </a:solidFill>
                <a:latin typeface="Arial"/>
                <a:cs typeface="Arial"/>
              </a:rPr>
              <a:t>НИИ </a:t>
            </a:r>
            <a:r>
              <a:rPr dirty="0" sz="1400" spc="-75">
                <a:solidFill>
                  <a:srgbClr val="6F6F6D"/>
                </a:solidFill>
                <a:latin typeface="Arial"/>
                <a:cs typeface="Arial"/>
              </a:rPr>
              <a:t>ПРИБОРОВ», </a:t>
            </a:r>
            <a:r>
              <a:rPr dirty="0" sz="1400" spc="25">
                <a:solidFill>
                  <a:srgbClr val="6F6F6D"/>
                </a:solidFill>
                <a:latin typeface="Arial"/>
                <a:cs typeface="Arial"/>
              </a:rPr>
              <a:t>г.</a:t>
            </a:r>
            <a:r>
              <a:rPr dirty="0" sz="1400" spc="-80">
                <a:solidFill>
                  <a:srgbClr val="6F6F6D"/>
                </a:solidFill>
                <a:latin typeface="Arial"/>
                <a:cs typeface="Arial"/>
              </a:rPr>
              <a:t> </a:t>
            </a:r>
            <a:r>
              <a:rPr dirty="0" sz="1400" spc="45">
                <a:solidFill>
                  <a:srgbClr val="6F6F6D"/>
                </a:solidFill>
                <a:latin typeface="Arial"/>
                <a:cs typeface="Arial"/>
              </a:rPr>
              <a:t>Лыткарино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99085" algn="l"/>
              </a:tabLst>
            </a:pPr>
            <a:r>
              <a:rPr dirty="0" sz="1400">
                <a:solidFill>
                  <a:srgbClr val="6F6F6D"/>
                </a:solidFill>
                <a:latin typeface="Arial"/>
                <a:cs typeface="Arial"/>
              </a:rPr>
              <a:t>•	</a:t>
            </a:r>
            <a:r>
              <a:rPr dirty="0" sz="1400" spc="15">
                <a:solidFill>
                  <a:srgbClr val="6F6F6D"/>
                </a:solidFill>
                <a:latin typeface="Arial"/>
                <a:cs typeface="Arial"/>
              </a:rPr>
              <a:t>и </a:t>
            </a:r>
            <a:r>
              <a:rPr dirty="0" sz="1400" spc="20">
                <a:solidFill>
                  <a:srgbClr val="6F6F6D"/>
                </a:solidFill>
                <a:latin typeface="Arial"/>
                <a:cs typeface="Arial"/>
              </a:rPr>
              <a:t>др. предприятия </a:t>
            </a:r>
            <a:r>
              <a:rPr dirty="0" sz="1400" spc="40">
                <a:solidFill>
                  <a:srgbClr val="6F6F6D"/>
                </a:solidFill>
                <a:latin typeface="Arial"/>
                <a:cs typeface="Arial"/>
              </a:rPr>
              <a:t>ГК</a:t>
            </a:r>
            <a:r>
              <a:rPr dirty="0" sz="1400" spc="-190">
                <a:solidFill>
                  <a:srgbClr val="6F6F6D"/>
                </a:solidFill>
                <a:latin typeface="Arial"/>
                <a:cs typeface="Arial"/>
              </a:rPr>
              <a:t> </a:t>
            </a:r>
            <a:r>
              <a:rPr dirty="0" sz="1400" spc="-15">
                <a:solidFill>
                  <a:srgbClr val="6F6F6D"/>
                </a:solidFill>
                <a:latin typeface="Arial"/>
                <a:cs typeface="Arial"/>
              </a:rPr>
              <a:t>«Росатом»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6427" y="1879092"/>
            <a:ext cx="3256787" cy="29047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69391"/>
            <a:ext cx="12192000" cy="1092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16938" y="1830681"/>
            <a:ext cx="3183255" cy="37611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1300" marR="177800" indent="-228600">
              <a:lnSpc>
                <a:spcPts val="1630"/>
              </a:lnSpc>
              <a:tabLst>
                <a:tab pos="240665" algn="l"/>
              </a:tabLst>
            </a:pPr>
            <a:r>
              <a:rPr dirty="0" sz="1700">
                <a:latin typeface="Arial"/>
                <a:cs typeface="Arial"/>
              </a:rPr>
              <a:t>•	</a:t>
            </a:r>
            <a:r>
              <a:rPr dirty="0" sz="1700" spc="40">
                <a:latin typeface="Arial"/>
                <a:cs typeface="Arial"/>
              </a:rPr>
              <a:t>мониторинг</a:t>
            </a:r>
            <a:r>
              <a:rPr dirty="0" sz="1700" spc="-175">
                <a:latin typeface="Arial"/>
                <a:cs typeface="Arial"/>
              </a:rPr>
              <a:t> </a:t>
            </a:r>
            <a:r>
              <a:rPr dirty="0" sz="1700" spc="20">
                <a:latin typeface="Arial"/>
                <a:cs typeface="Arial"/>
              </a:rPr>
              <a:t>радиационной </a:t>
            </a:r>
            <a:r>
              <a:rPr dirty="0" sz="1700" spc="5">
                <a:latin typeface="Arial"/>
                <a:cs typeface="Arial"/>
              </a:rPr>
              <a:t> </a:t>
            </a:r>
            <a:r>
              <a:rPr dirty="0" sz="1700" spc="40">
                <a:latin typeface="Arial"/>
                <a:cs typeface="Arial"/>
              </a:rPr>
              <a:t>обстановки</a:t>
            </a:r>
            <a:endParaRPr sz="1700">
              <a:latin typeface="Arial"/>
              <a:cs typeface="Arial"/>
            </a:endParaRPr>
          </a:p>
          <a:p>
            <a:pPr marL="241300" marR="374650" indent="-228600">
              <a:lnSpc>
                <a:spcPts val="1630"/>
              </a:lnSpc>
              <a:spcBef>
                <a:spcPts val="994"/>
              </a:spcBef>
              <a:tabLst>
                <a:tab pos="240665" algn="l"/>
              </a:tabLst>
            </a:pPr>
            <a:r>
              <a:rPr dirty="0" sz="1700">
                <a:latin typeface="Arial"/>
                <a:cs typeface="Arial"/>
              </a:rPr>
              <a:t>•	</a:t>
            </a:r>
            <a:r>
              <a:rPr dirty="0" sz="1700" spc="5">
                <a:latin typeface="Arial"/>
                <a:cs typeface="Arial"/>
              </a:rPr>
              <a:t>передача </a:t>
            </a:r>
            <a:r>
              <a:rPr dirty="0" sz="1700" spc="40">
                <a:latin typeface="Arial"/>
                <a:cs typeface="Arial"/>
              </a:rPr>
              <a:t>данных</a:t>
            </a:r>
            <a:r>
              <a:rPr dirty="0" sz="1700" spc="-190">
                <a:latin typeface="Arial"/>
                <a:cs typeface="Arial"/>
              </a:rPr>
              <a:t> </a:t>
            </a:r>
            <a:r>
              <a:rPr dirty="0" sz="1700" spc="30">
                <a:latin typeface="Arial"/>
                <a:cs typeface="Arial"/>
              </a:rPr>
              <a:t>по</a:t>
            </a:r>
            <a:r>
              <a:rPr dirty="0" sz="1700" spc="-90">
                <a:latin typeface="Arial"/>
                <a:cs typeface="Arial"/>
              </a:rPr>
              <a:t> </a:t>
            </a:r>
            <a:r>
              <a:rPr dirty="0" sz="1700" spc="10">
                <a:latin typeface="Arial"/>
                <a:cs typeface="Arial"/>
              </a:rPr>
              <a:t>УКВ </a:t>
            </a:r>
            <a:r>
              <a:rPr dirty="0" sz="1700" spc="-25">
                <a:latin typeface="Arial"/>
                <a:cs typeface="Arial"/>
              </a:rPr>
              <a:t> </a:t>
            </a:r>
            <a:r>
              <a:rPr dirty="0" sz="1700" spc="25">
                <a:latin typeface="Arial"/>
                <a:cs typeface="Arial"/>
              </a:rPr>
              <a:t>каналу </a:t>
            </a:r>
            <a:r>
              <a:rPr dirty="0" sz="1700" spc="45">
                <a:latin typeface="Arial"/>
                <a:cs typeface="Arial"/>
              </a:rPr>
              <a:t>и/или </a:t>
            </a:r>
            <a:r>
              <a:rPr dirty="0" sz="1700" spc="20">
                <a:latin typeface="Arial"/>
                <a:cs typeface="Arial"/>
              </a:rPr>
              <a:t>сети  </a:t>
            </a:r>
            <a:r>
              <a:rPr dirty="0" sz="1700" spc="-55">
                <a:latin typeface="Arial"/>
                <a:cs typeface="Arial"/>
              </a:rPr>
              <a:t>GSM/GPRS.</a:t>
            </a:r>
            <a:endParaRPr sz="1700">
              <a:latin typeface="Arial"/>
              <a:cs typeface="Arial"/>
            </a:endParaRPr>
          </a:p>
          <a:p>
            <a:pPr marL="12700" marR="9525">
              <a:lnSpc>
                <a:spcPts val="1630"/>
              </a:lnSpc>
              <a:spcBef>
                <a:spcPts val="1010"/>
              </a:spcBef>
            </a:pPr>
            <a:r>
              <a:rPr dirty="0" sz="1700" spc="20">
                <a:latin typeface="Arial"/>
                <a:cs typeface="Arial"/>
              </a:rPr>
              <a:t>Концерн </a:t>
            </a:r>
            <a:r>
              <a:rPr dirty="0" sz="1700" spc="-5">
                <a:latin typeface="Arial"/>
                <a:cs typeface="Arial"/>
              </a:rPr>
              <a:t>«Росэнергоатом»:</a:t>
            </a:r>
            <a:r>
              <a:rPr dirty="0" sz="1700" spc="-185">
                <a:latin typeface="Arial"/>
                <a:cs typeface="Arial"/>
              </a:rPr>
              <a:t> </a:t>
            </a:r>
            <a:r>
              <a:rPr dirty="0" sz="1700" spc="15">
                <a:latin typeface="Arial"/>
                <a:cs typeface="Arial"/>
              </a:rPr>
              <a:t>все  </a:t>
            </a:r>
            <a:r>
              <a:rPr dirty="0" sz="1700" spc="-95">
                <a:latin typeface="Arial"/>
                <a:cs typeface="Arial"/>
              </a:rPr>
              <a:t>АЭС </a:t>
            </a:r>
            <a:r>
              <a:rPr dirty="0" sz="1700" spc="-80">
                <a:latin typeface="Arial"/>
                <a:cs typeface="Arial"/>
              </a:rPr>
              <a:t>РФ </a:t>
            </a:r>
            <a:r>
              <a:rPr dirty="0" sz="1700" spc="45">
                <a:latin typeface="Arial"/>
                <a:cs typeface="Arial"/>
              </a:rPr>
              <a:t>(кроме Кольской </a:t>
            </a:r>
            <a:r>
              <a:rPr dirty="0" sz="1700" spc="15">
                <a:latin typeface="Arial"/>
                <a:cs typeface="Arial"/>
              </a:rPr>
              <a:t>и  </a:t>
            </a:r>
            <a:r>
              <a:rPr dirty="0" sz="1700" spc="-40">
                <a:latin typeface="Arial"/>
                <a:cs typeface="Arial"/>
              </a:rPr>
              <a:t>ЛАЭС)</a:t>
            </a:r>
            <a:endParaRPr sz="1700">
              <a:latin typeface="Arial"/>
              <a:cs typeface="Arial"/>
            </a:endParaRPr>
          </a:p>
          <a:p>
            <a:pPr marL="12700" marR="5080">
              <a:lnSpc>
                <a:spcPts val="1630"/>
              </a:lnSpc>
              <a:spcBef>
                <a:spcPts val="994"/>
              </a:spcBef>
            </a:pPr>
            <a:r>
              <a:rPr dirty="0" sz="1700" spc="40">
                <a:latin typeface="Arial"/>
                <a:cs typeface="Arial"/>
              </a:rPr>
              <a:t>Калужский </a:t>
            </a:r>
            <a:r>
              <a:rPr dirty="0" sz="1700" spc="20">
                <a:latin typeface="Arial"/>
                <a:cs typeface="Arial"/>
              </a:rPr>
              <a:t>центр</a:t>
            </a:r>
            <a:r>
              <a:rPr dirty="0" sz="1700" spc="-195">
                <a:latin typeface="Arial"/>
                <a:cs typeface="Arial"/>
              </a:rPr>
              <a:t> </a:t>
            </a:r>
            <a:r>
              <a:rPr dirty="0" sz="1700" spc="30">
                <a:latin typeface="Arial"/>
                <a:cs typeface="Arial"/>
              </a:rPr>
              <a:t>мониторинга  </a:t>
            </a:r>
            <a:r>
              <a:rPr dirty="0" sz="1700" spc="40">
                <a:latin typeface="Arial"/>
                <a:cs typeface="Arial"/>
              </a:rPr>
              <a:t>окружающей</a:t>
            </a:r>
            <a:r>
              <a:rPr dirty="0" sz="1700" spc="-135">
                <a:latin typeface="Arial"/>
                <a:cs typeface="Arial"/>
              </a:rPr>
              <a:t> </a:t>
            </a:r>
            <a:r>
              <a:rPr dirty="0" sz="1700" spc="35">
                <a:latin typeface="Arial"/>
                <a:cs typeface="Arial"/>
              </a:rPr>
              <a:t>среды</a:t>
            </a:r>
            <a:endParaRPr sz="1700">
              <a:latin typeface="Arial"/>
              <a:cs typeface="Arial"/>
            </a:endParaRPr>
          </a:p>
          <a:p>
            <a:pPr marL="12700" marR="895985">
              <a:lnSpc>
                <a:spcPct val="129400"/>
              </a:lnSpc>
            </a:pPr>
            <a:r>
              <a:rPr dirty="0" sz="1700" spc="10">
                <a:latin typeface="Arial"/>
                <a:cs typeface="Arial"/>
              </a:rPr>
              <a:t>Смоленская </a:t>
            </a:r>
            <a:r>
              <a:rPr dirty="0" sz="1700" spc="-95">
                <a:latin typeface="Arial"/>
                <a:cs typeface="Arial"/>
              </a:rPr>
              <a:t>АЭС </a:t>
            </a:r>
            <a:r>
              <a:rPr dirty="0" sz="1700" spc="15">
                <a:latin typeface="Arial"/>
                <a:cs typeface="Arial"/>
              </a:rPr>
              <a:t>и</a:t>
            </a:r>
            <a:r>
              <a:rPr dirty="0" sz="1700" spc="-165">
                <a:latin typeface="Arial"/>
                <a:cs typeface="Arial"/>
              </a:rPr>
              <a:t> </a:t>
            </a:r>
            <a:r>
              <a:rPr dirty="0" sz="1700" spc="30">
                <a:latin typeface="Arial"/>
                <a:cs typeface="Arial"/>
              </a:rPr>
              <a:t>др.  </a:t>
            </a:r>
            <a:r>
              <a:rPr dirty="0" sz="1700" spc="-55">
                <a:latin typeface="Arial"/>
                <a:cs typeface="Arial"/>
              </a:rPr>
              <a:t>В </a:t>
            </a:r>
            <a:r>
              <a:rPr dirty="0" sz="1700" spc="25">
                <a:latin typeface="Arial"/>
                <a:cs typeface="Arial"/>
              </a:rPr>
              <a:t>составе</a:t>
            </a:r>
            <a:r>
              <a:rPr dirty="0" sz="1700" spc="-145">
                <a:latin typeface="Arial"/>
                <a:cs typeface="Arial"/>
              </a:rPr>
              <a:t> </a:t>
            </a:r>
            <a:r>
              <a:rPr dirty="0" sz="1700" spc="75">
                <a:latin typeface="Arial"/>
                <a:cs typeface="Arial"/>
              </a:rPr>
              <a:t>гамма</a:t>
            </a:r>
            <a:r>
              <a:rPr dirty="0" sz="1700" spc="75">
                <a:latin typeface="Arial"/>
                <a:cs typeface="Arial"/>
              </a:rPr>
              <a:t>-</a:t>
            </a:r>
            <a:endParaRPr sz="1700">
              <a:latin typeface="Arial"/>
              <a:cs typeface="Arial"/>
            </a:endParaRPr>
          </a:p>
          <a:p>
            <a:pPr marL="12700" marR="35560">
              <a:lnSpc>
                <a:spcPct val="80000"/>
              </a:lnSpc>
            </a:pPr>
            <a:r>
              <a:rPr dirty="0" sz="1700" spc="35">
                <a:latin typeface="Arial"/>
                <a:cs typeface="Arial"/>
              </a:rPr>
              <a:t>спектрометрический блок </a:t>
            </a:r>
            <a:r>
              <a:rPr dirty="0" sz="1700" spc="15">
                <a:latin typeface="Arial"/>
                <a:cs typeface="Arial"/>
              </a:rPr>
              <a:t>и  </a:t>
            </a:r>
            <a:r>
              <a:rPr dirty="0" sz="1700" spc="50">
                <a:latin typeface="Arial"/>
                <a:cs typeface="Arial"/>
              </a:rPr>
              <a:t>пост</a:t>
            </a:r>
            <a:r>
              <a:rPr dirty="0" sz="1700" spc="-145">
                <a:latin typeface="Arial"/>
                <a:cs typeface="Arial"/>
              </a:rPr>
              <a:t> </a:t>
            </a:r>
            <a:r>
              <a:rPr dirty="0" sz="1700" spc="30">
                <a:latin typeface="Arial"/>
                <a:cs typeface="Arial"/>
              </a:rPr>
              <a:t>быстроразворачиваемой  </a:t>
            </a:r>
            <a:r>
              <a:rPr dirty="0" sz="1700" spc="-75">
                <a:latin typeface="Arial"/>
                <a:cs typeface="Arial"/>
              </a:rPr>
              <a:t>АСКРО</a:t>
            </a:r>
            <a:endParaRPr sz="17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240"/>
              </a:lnSpc>
            </a:pPr>
            <a:r>
              <a:rPr dirty="0" sz="3600" spc="-145"/>
              <a:t>АСКРО </a:t>
            </a:r>
            <a:r>
              <a:rPr dirty="0" sz="3600" spc="5"/>
              <a:t>«Атлант</a:t>
            </a:r>
            <a:r>
              <a:rPr dirty="0" sz="3600" spc="5">
                <a:latin typeface="Arial"/>
                <a:cs typeface="Arial"/>
              </a:rPr>
              <a:t>-</a:t>
            </a:r>
            <a:r>
              <a:rPr dirty="0" sz="3600" spc="5"/>
              <a:t>М».</a:t>
            </a:r>
            <a:r>
              <a:rPr dirty="0" sz="3600" spc="-145"/>
              <a:t> </a:t>
            </a:r>
            <a:r>
              <a:rPr dirty="0" sz="3600" spc="40"/>
              <a:t>Референтность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ts val="2320"/>
              </a:lnSpc>
            </a:pPr>
            <a:r>
              <a:rPr dirty="0" sz="2000" spc="35"/>
              <a:t>(совместно </a:t>
            </a:r>
            <a:r>
              <a:rPr dirty="0" sz="2000" spc="45"/>
              <a:t>с</a:t>
            </a:r>
            <a:r>
              <a:rPr dirty="0" sz="2000" spc="-160"/>
              <a:t> </a:t>
            </a:r>
            <a:r>
              <a:rPr dirty="0" sz="2000" spc="-55"/>
              <a:t>ИБРАЭ)</a:t>
            </a:r>
            <a:endParaRPr sz="2000"/>
          </a:p>
        </p:txBody>
      </p:sp>
      <p:sp>
        <p:nvSpPr>
          <p:cNvPr id="5" name="object 5"/>
          <p:cNvSpPr/>
          <p:nvPr/>
        </p:nvSpPr>
        <p:spPr>
          <a:xfrm>
            <a:off x="4379976" y="1554480"/>
            <a:ext cx="7812023" cy="53035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69391"/>
            <a:ext cx="12192000" cy="1092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17345" y="2071362"/>
            <a:ext cx="3191510" cy="28295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1300" marR="5080" indent="-228600">
              <a:lnSpc>
                <a:spcPct val="140000"/>
              </a:lnSpc>
              <a:tabLst>
                <a:tab pos="240665" algn="l"/>
              </a:tabLst>
            </a:pPr>
            <a:r>
              <a:rPr dirty="0" sz="1800" spc="-5">
                <a:latin typeface="Arial"/>
                <a:cs typeface="Arial"/>
              </a:rPr>
              <a:t>•	</a:t>
            </a:r>
            <a:r>
              <a:rPr dirty="0" sz="1800" spc="35">
                <a:latin typeface="Arial"/>
                <a:cs typeface="Arial"/>
              </a:rPr>
              <a:t>Локализация  </a:t>
            </a:r>
            <a:r>
              <a:rPr dirty="0" sz="1800" spc="45">
                <a:latin typeface="Arial"/>
                <a:cs typeface="Arial"/>
              </a:rPr>
              <a:t>радиоактивных  </a:t>
            </a:r>
            <a:r>
              <a:rPr dirty="0" sz="1800" spc="50">
                <a:latin typeface="Arial"/>
                <a:cs typeface="Arial"/>
              </a:rPr>
              <a:t>источников </a:t>
            </a:r>
            <a:r>
              <a:rPr dirty="0" sz="1800" spc="15">
                <a:latin typeface="Arial"/>
                <a:cs typeface="Arial"/>
              </a:rPr>
              <a:t>и</a:t>
            </a:r>
            <a:r>
              <a:rPr dirty="0" sz="1800" spc="-160">
                <a:latin typeface="Arial"/>
                <a:cs typeface="Arial"/>
              </a:rPr>
              <a:t> </a:t>
            </a:r>
            <a:r>
              <a:rPr dirty="0" sz="1800" spc="30">
                <a:latin typeface="Arial"/>
                <a:cs typeface="Arial"/>
              </a:rPr>
              <a:t>загрязнений;</a:t>
            </a:r>
            <a:endParaRPr sz="1800">
              <a:latin typeface="Arial"/>
              <a:cs typeface="Arial"/>
            </a:endParaRPr>
          </a:p>
          <a:p>
            <a:pPr marL="241300" marR="190500" indent="-229235">
              <a:lnSpc>
                <a:spcPct val="140000"/>
              </a:lnSpc>
              <a:spcBef>
                <a:spcPts val="994"/>
              </a:spcBef>
              <a:tabLst>
                <a:tab pos="240665" algn="l"/>
              </a:tabLst>
            </a:pPr>
            <a:r>
              <a:rPr dirty="0" sz="1800" spc="-5">
                <a:latin typeface="Arial"/>
                <a:cs typeface="Arial"/>
              </a:rPr>
              <a:t>•	</a:t>
            </a:r>
            <a:r>
              <a:rPr dirty="0" sz="1800" spc="60">
                <a:latin typeface="Arial"/>
                <a:cs typeface="Arial"/>
              </a:rPr>
              <a:t>Базы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30">
                <a:latin typeface="Arial"/>
                <a:cs typeface="Arial"/>
              </a:rPr>
              <a:t>данных:</a:t>
            </a:r>
            <a:r>
              <a:rPr dirty="0" sz="1800" spc="-105">
                <a:latin typeface="Arial"/>
                <a:cs typeface="Arial"/>
              </a:rPr>
              <a:t> </a:t>
            </a:r>
            <a:r>
              <a:rPr dirty="0" sz="1800" spc="40">
                <a:latin typeface="Arial"/>
                <a:cs typeface="Arial"/>
              </a:rPr>
              <a:t>мощности 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 spc="40">
                <a:latin typeface="Arial"/>
                <a:cs typeface="Arial"/>
              </a:rPr>
              <a:t>дозы, </a:t>
            </a:r>
            <a:r>
              <a:rPr dirty="0" sz="1800" spc="30">
                <a:latin typeface="Arial"/>
                <a:cs typeface="Arial"/>
              </a:rPr>
              <a:t>спектрального  </a:t>
            </a:r>
            <a:r>
              <a:rPr dirty="0" sz="1800" spc="20">
                <a:latin typeface="Arial"/>
                <a:cs typeface="Arial"/>
              </a:rPr>
              <a:t>состава;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30">
                <a:latin typeface="Arial"/>
                <a:cs typeface="Arial"/>
              </a:rPr>
              <a:t>географические  </a:t>
            </a:r>
            <a:r>
              <a:rPr dirty="0" sz="1800" spc="55">
                <a:latin typeface="Arial"/>
                <a:cs typeface="Arial"/>
              </a:rPr>
              <a:t>координаты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114">
                <a:latin typeface="Arial"/>
                <a:cs typeface="Arial"/>
              </a:rPr>
              <a:t>GPS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6926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00" spc="35"/>
              <a:t>Передвижная </a:t>
            </a:r>
            <a:r>
              <a:rPr dirty="0" sz="3600" spc="60"/>
              <a:t>радиологическая</a:t>
            </a:r>
            <a:r>
              <a:rPr dirty="0" sz="3600" spc="-235"/>
              <a:t> </a:t>
            </a:r>
            <a:r>
              <a:rPr dirty="0" sz="3600" spc="25"/>
              <a:t>лаборатория</a:t>
            </a:r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8028432" y="3826764"/>
            <a:ext cx="4163567" cy="3024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314444" y="1557528"/>
            <a:ext cx="7877555" cy="28072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320540" y="4367784"/>
            <a:ext cx="3707891" cy="24902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28132" y="1562100"/>
            <a:ext cx="6563995" cy="5295900"/>
          </a:xfrm>
          <a:custGeom>
            <a:avLst/>
            <a:gdLst/>
            <a:ahLst/>
            <a:cxnLst/>
            <a:rect l="l" t="t" r="r" b="b"/>
            <a:pathLst>
              <a:path w="6563995" h="5295900">
                <a:moveTo>
                  <a:pt x="0" y="5295900"/>
                </a:moveTo>
                <a:lnTo>
                  <a:pt x="6563867" y="5295900"/>
                </a:lnTo>
                <a:lnTo>
                  <a:pt x="6563867" y="0"/>
                </a:lnTo>
                <a:lnTo>
                  <a:pt x="0" y="0"/>
                </a:lnTo>
                <a:lnTo>
                  <a:pt x="0" y="5295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80059"/>
            <a:ext cx="12192000" cy="1082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17308" y="1758680"/>
            <a:ext cx="4231005" cy="4098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1730"/>
              </a:lnSpc>
            </a:pPr>
            <a:r>
              <a:rPr dirty="0" sz="1600" spc="-25">
                <a:latin typeface="Arial"/>
                <a:cs typeface="Arial"/>
              </a:rPr>
              <a:t>Определение </a:t>
            </a:r>
            <a:r>
              <a:rPr dirty="0" sz="1600" spc="40">
                <a:latin typeface="Arial"/>
                <a:cs typeface="Arial"/>
              </a:rPr>
              <a:t>изотопного </a:t>
            </a:r>
            <a:r>
              <a:rPr dirty="0" sz="1600" spc="25">
                <a:latin typeface="Arial"/>
                <a:cs typeface="Arial"/>
              </a:rPr>
              <a:t>состава </a:t>
            </a:r>
            <a:r>
              <a:rPr dirty="0" sz="1600" spc="10">
                <a:latin typeface="Arial"/>
                <a:cs typeface="Arial"/>
              </a:rPr>
              <a:t>и  </a:t>
            </a:r>
            <a:r>
              <a:rPr dirty="0" sz="1600" spc="5">
                <a:latin typeface="Arial"/>
                <a:cs typeface="Arial"/>
              </a:rPr>
              <a:t>удельной </a:t>
            </a:r>
            <a:r>
              <a:rPr dirty="0" sz="1600" spc="45">
                <a:latin typeface="Arial"/>
                <a:cs typeface="Arial"/>
              </a:rPr>
              <a:t>активности </a:t>
            </a:r>
            <a:r>
              <a:rPr dirty="0" sz="1600" spc="25">
                <a:latin typeface="Arial"/>
                <a:cs typeface="Arial"/>
              </a:rPr>
              <a:t>гамма</a:t>
            </a:r>
            <a:r>
              <a:rPr dirty="0" sz="1600" spc="25">
                <a:latin typeface="Arial"/>
                <a:cs typeface="Arial"/>
              </a:rPr>
              <a:t>-</a:t>
            </a:r>
            <a:r>
              <a:rPr dirty="0" sz="1600" spc="25">
                <a:latin typeface="Arial"/>
                <a:cs typeface="Arial"/>
              </a:rPr>
              <a:t>излучателей</a:t>
            </a:r>
            <a:r>
              <a:rPr dirty="0" sz="1600" spc="-155">
                <a:latin typeface="Arial"/>
                <a:cs typeface="Arial"/>
              </a:rPr>
              <a:t> </a:t>
            </a:r>
            <a:r>
              <a:rPr dirty="0" sz="1600" spc="55">
                <a:latin typeface="Arial"/>
                <a:cs typeface="Arial"/>
              </a:rPr>
              <a:t>в  </a:t>
            </a:r>
            <a:r>
              <a:rPr dirty="0" sz="1600" spc="-95">
                <a:latin typeface="Arial"/>
                <a:cs typeface="Arial"/>
              </a:rPr>
              <a:t>РАО </a:t>
            </a:r>
            <a:r>
              <a:rPr dirty="0" sz="1600" spc="55">
                <a:latin typeface="Arial"/>
                <a:cs typeface="Arial"/>
              </a:rPr>
              <a:t>в </a:t>
            </a:r>
            <a:r>
              <a:rPr dirty="0" sz="1600" spc="5">
                <a:latin typeface="Arial"/>
                <a:cs typeface="Arial"/>
              </a:rPr>
              <a:t>бочках, </a:t>
            </a:r>
            <a:r>
              <a:rPr dirty="0" sz="1600" spc="20">
                <a:latin typeface="Arial"/>
                <a:cs typeface="Arial"/>
              </a:rPr>
              <a:t>контейнерах </a:t>
            </a:r>
            <a:r>
              <a:rPr dirty="0" sz="1600" spc="30">
                <a:latin typeface="Arial"/>
                <a:cs typeface="Arial"/>
              </a:rPr>
              <a:t>типа </a:t>
            </a:r>
            <a:r>
              <a:rPr dirty="0" sz="1600" spc="5">
                <a:latin typeface="Arial"/>
                <a:cs typeface="Arial"/>
              </a:rPr>
              <a:t>НЗК,  </a:t>
            </a:r>
            <a:r>
              <a:rPr dirty="0" sz="1600" spc="40">
                <a:latin typeface="Arial"/>
                <a:cs typeface="Arial"/>
              </a:rPr>
              <a:t>сортировка </a:t>
            </a:r>
            <a:r>
              <a:rPr dirty="0" sz="1600" spc="-95">
                <a:latin typeface="Arial"/>
                <a:cs typeface="Arial"/>
              </a:rPr>
              <a:t>РАО </a:t>
            </a:r>
            <a:r>
              <a:rPr dirty="0" sz="1600" spc="25">
                <a:latin typeface="Arial"/>
                <a:cs typeface="Arial"/>
              </a:rPr>
              <a:t>по</a:t>
            </a:r>
            <a:r>
              <a:rPr dirty="0" sz="1600" spc="-114">
                <a:latin typeface="Arial"/>
                <a:cs typeface="Arial"/>
              </a:rPr>
              <a:t> </a:t>
            </a:r>
            <a:r>
              <a:rPr dirty="0" sz="1600" spc="40">
                <a:latin typeface="Arial"/>
                <a:cs typeface="Arial"/>
              </a:rPr>
              <a:t>категориям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dirty="0" sz="1600" spc="-55">
                <a:latin typeface="Arial"/>
                <a:cs typeface="Arial"/>
              </a:rPr>
              <a:t>В</a:t>
            </a:r>
            <a:r>
              <a:rPr dirty="0" sz="1600" spc="-110">
                <a:latin typeface="Arial"/>
                <a:cs typeface="Arial"/>
              </a:rPr>
              <a:t> </a:t>
            </a:r>
            <a:r>
              <a:rPr dirty="0" sz="1600" spc="15">
                <a:latin typeface="Arial"/>
                <a:cs typeface="Arial"/>
              </a:rPr>
              <a:t>составе: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  <a:tabLst>
                <a:tab pos="240665" algn="l"/>
              </a:tabLst>
            </a:pPr>
            <a:r>
              <a:rPr dirty="0" sz="1600" spc="-5">
                <a:latin typeface="Arial"/>
                <a:cs typeface="Arial"/>
              </a:rPr>
              <a:t>•	</a:t>
            </a:r>
            <a:r>
              <a:rPr dirty="0" sz="1600" spc="-45">
                <a:latin typeface="Arial"/>
                <a:cs typeface="Arial"/>
              </a:rPr>
              <a:t>ОЧГ</a:t>
            </a:r>
            <a:r>
              <a:rPr dirty="0" sz="1600" spc="-135">
                <a:latin typeface="Arial"/>
                <a:cs typeface="Arial"/>
              </a:rPr>
              <a:t> </a:t>
            </a:r>
            <a:r>
              <a:rPr dirty="0" sz="1600" spc="20">
                <a:latin typeface="Arial"/>
                <a:cs typeface="Arial"/>
              </a:rPr>
              <a:t>детектор,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240665" algn="l"/>
              </a:tabLst>
            </a:pPr>
            <a:r>
              <a:rPr dirty="0" sz="1600" spc="-5">
                <a:latin typeface="Arial"/>
                <a:cs typeface="Arial"/>
              </a:rPr>
              <a:t>•	</a:t>
            </a:r>
            <a:r>
              <a:rPr dirty="0" sz="1600" spc="50">
                <a:latin typeface="Arial"/>
                <a:cs typeface="Arial"/>
              </a:rPr>
              <a:t>БД</a:t>
            </a:r>
            <a:r>
              <a:rPr dirty="0" sz="1600" spc="-120">
                <a:latin typeface="Arial"/>
                <a:cs typeface="Arial"/>
              </a:rPr>
              <a:t> </a:t>
            </a:r>
            <a:r>
              <a:rPr dirty="0" sz="1600" spc="25">
                <a:latin typeface="Arial"/>
                <a:cs typeface="Arial"/>
              </a:rPr>
              <a:t>гамма</a:t>
            </a:r>
            <a:r>
              <a:rPr dirty="0" sz="1600" spc="25">
                <a:latin typeface="Arial"/>
                <a:cs typeface="Arial"/>
              </a:rPr>
              <a:t>-</a:t>
            </a:r>
            <a:r>
              <a:rPr dirty="0" sz="1600" spc="25">
                <a:latin typeface="Arial"/>
                <a:cs typeface="Arial"/>
              </a:rPr>
              <a:t>излучения,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  <a:tabLst>
                <a:tab pos="240665" algn="l"/>
              </a:tabLst>
            </a:pPr>
            <a:r>
              <a:rPr dirty="0" sz="1600" spc="-5">
                <a:latin typeface="Arial"/>
                <a:cs typeface="Arial"/>
              </a:rPr>
              <a:t>•	</a:t>
            </a:r>
            <a:r>
              <a:rPr dirty="0" sz="1600" spc="15">
                <a:latin typeface="Arial"/>
                <a:cs typeface="Arial"/>
              </a:rPr>
              <a:t>лазерный</a:t>
            </a:r>
            <a:r>
              <a:rPr dirty="0" sz="1600" spc="-65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дальномер,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  <a:tabLst>
                <a:tab pos="240665" algn="l"/>
              </a:tabLst>
            </a:pPr>
            <a:r>
              <a:rPr dirty="0" sz="1600" spc="-5">
                <a:latin typeface="Arial"/>
                <a:cs typeface="Arial"/>
              </a:rPr>
              <a:t>•	</a:t>
            </a:r>
            <a:r>
              <a:rPr dirty="0" sz="1600" spc="25">
                <a:latin typeface="Arial"/>
                <a:cs typeface="Arial"/>
              </a:rPr>
              <a:t>блок </a:t>
            </a:r>
            <a:r>
              <a:rPr dirty="0" sz="1600" spc="35">
                <a:latin typeface="Arial"/>
                <a:cs typeface="Arial"/>
              </a:rPr>
              <a:t>автономного</a:t>
            </a:r>
            <a:r>
              <a:rPr dirty="0" sz="1600" spc="-155">
                <a:latin typeface="Arial"/>
                <a:cs typeface="Arial"/>
              </a:rPr>
              <a:t> </a:t>
            </a:r>
            <a:r>
              <a:rPr dirty="0" sz="1600" spc="5">
                <a:latin typeface="Arial"/>
                <a:cs typeface="Arial"/>
              </a:rPr>
              <a:t>питания,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240665" algn="l"/>
              </a:tabLst>
            </a:pPr>
            <a:r>
              <a:rPr dirty="0" sz="1600" spc="-5">
                <a:latin typeface="Arial"/>
                <a:cs typeface="Arial"/>
              </a:rPr>
              <a:t>•	</a:t>
            </a:r>
            <a:r>
              <a:rPr dirty="0" sz="1600" spc="25">
                <a:latin typeface="Arial"/>
                <a:cs typeface="Arial"/>
              </a:rPr>
              <a:t>видеокамера</a:t>
            </a:r>
            <a:endParaRPr sz="1600">
              <a:latin typeface="Arial"/>
              <a:cs typeface="Arial"/>
            </a:endParaRPr>
          </a:p>
          <a:p>
            <a:pPr marL="12700" marR="265430">
              <a:lnSpc>
                <a:spcPts val="1730"/>
              </a:lnSpc>
              <a:spcBef>
                <a:spcPts val="1019"/>
              </a:spcBef>
            </a:pPr>
            <a:r>
              <a:rPr dirty="0" sz="1600" spc="15">
                <a:latin typeface="Arial"/>
                <a:cs typeface="Arial"/>
              </a:rPr>
              <a:t>Поставлены </a:t>
            </a:r>
            <a:r>
              <a:rPr dirty="0" sz="1600" spc="55">
                <a:latin typeface="Arial"/>
                <a:cs typeface="Arial"/>
              </a:rPr>
              <a:t>в </a:t>
            </a:r>
            <a:r>
              <a:rPr dirty="0" sz="1600" spc="-20">
                <a:latin typeface="Arial"/>
                <a:cs typeface="Arial"/>
              </a:rPr>
              <a:t>МосНПО </a:t>
            </a:r>
            <a:r>
              <a:rPr dirty="0" sz="1600" spc="-50">
                <a:latin typeface="Arial"/>
                <a:cs typeface="Arial"/>
              </a:rPr>
              <a:t>«Радон»,</a:t>
            </a:r>
            <a:r>
              <a:rPr dirty="0" sz="1600" spc="-265">
                <a:latin typeface="Arial"/>
                <a:cs typeface="Arial"/>
              </a:rPr>
              <a:t> </a:t>
            </a:r>
            <a:r>
              <a:rPr dirty="0" sz="1600" spc="-25">
                <a:latin typeface="Arial"/>
                <a:cs typeface="Arial"/>
              </a:rPr>
              <a:t>ЛАЭС</a:t>
            </a:r>
            <a:r>
              <a:rPr dirty="0" sz="1600" spc="-25">
                <a:latin typeface="Arial"/>
                <a:cs typeface="Arial"/>
              </a:rPr>
              <a:t>-</a:t>
            </a:r>
            <a:r>
              <a:rPr dirty="0" sz="1600" spc="-25">
                <a:latin typeface="Arial"/>
                <a:cs typeface="Arial"/>
              </a:rPr>
              <a:t>2,  </a:t>
            </a:r>
            <a:r>
              <a:rPr dirty="0" sz="1600" spc="-80">
                <a:latin typeface="Arial"/>
                <a:cs typeface="Arial"/>
              </a:rPr>
              <a:t>СевРАО, </a:t>
            </a:r>
            <a:r>
              <a:rPr dirty="0" sz="1600" spc="-5">
                <a:latin typeface="Arial"/>
                <a:cs typeface="Arial"/>
              </a:rPr>
              <a:t>ГНЦ </a:t>
            </a:r>
            <a:r>
              <a:rPr dirty="0" sz="1600" spc="-45">
                <a:latin typeface="Arial"/>
                <a:cs typeface="Arial"/>
              </a:rPr>
              <a:t>РФ</a:t>
            </a:r>
            <a:r>
              <a:rPr dirty="0" sz="1600" spc="-45">
                <a:latin typeface="Arial"/>
                <a:cs typeface="Arial"/>
              </a:rPr>
              <a:t>-</a:t>
            </a:r>
            <a:r>
              <a:rPr dirty="0" sz="1600" spc="-45">
                <a:latin typeface="Arial"/>
                <a:cs typeface="Arial"/>
              </a:rPr>
              <a:t>ФЭИ,</a:t>
            </a:r>
            <a:r>
              <a:rPr dirty="0" sz="1600" spc="-110">
                <a:latin typeface="Arial"/>
                <a:cs typeface="Arial"/>
              </a:rPr>
              <a:t> </a:t>
            </a:r>
            <a:r>
              <a:rPr dirty="0" sz="1600" spc="-50">
                <a:latin typeface="Arial"/>
                <a:cs typeface="Arial"/>
              </a:rPr>
              <a:t>ВНИИЭФ</a:t>
            </a:r>
            <a:endParaRPr sz="1600">
              <a:latin typeface="Arial"/>
              <a:cs typeface="Arial"/>
            </a:endParaRPr>
          </a:p>
          <a:p>
            <a:pPr marL="12700" marR="498475">
              <a:lnSpc>
                <a:spcPts val="1730"/>
              </a:lnSpc>
              <a:spcBef>
                <a:spcPts val="995"/>
              </a:spcBef>
            </a:pPr>
            <a:r>
              <a:rPr dirty="0" sz="1600" spc="10">
                <a:latin typeface="Arial"/>
                <a:cs typeface="Arial"/>
              </a:rPr>
              <a:t>База </a:t>
            </a:r>
            <a:r>
              <a:rPr dirty="0" sz="1600" spc="30">
                <a:latin typeface="Arial"/>
                <a:cs typeface="Arial"/>
              </a:rPr>
              <a:t>данных </a:t>
            </a:r>
            <a:r>
              <a:rPr dirty="0" sz="1600" spc="25">
                <a:latin typeface="Arial"/>
                <a:cs typeface="Arial"/>
              </a:rPr>
              <a:t>по </a:t>
            </a:r>
            <a:r>
              <a:rPr dirty="0" sz="1600" spc="-95">
                <a:latin typeface="Arial"/>
                <a:cs typeface="Arial"/>
              </a:rPr>
              <a:t>РАО </a:t>
            </a:r>
            <a:r>
              <a:rPr dirty="0" sz="1600" spc="20">
                <a:latin typeface="Arial"/>
                <a:cs typeface="Arial"/>
              </a:rPr>
              <a:t>для</a:t>
            </a:r>
            <a:r>
              <a:rPr dirty="0" sz="1600" spc="-175">
                <a:latin typeface="Arial"/>
                <a:cs typeface="Arial"/>
              </a:rPr>
              <a:t> </a:t>
            </a:r>
            <a:r>
              <a:rPr dirty="0" sz="1600" spc="-15">
                <a:latin typeface="Arial"/>
                <a:cs typeface="Arial"/>
              </a:rPr>
              <a:t>Федеральной  </a:t>
            </a:r>
            <a:r>
              <a:rPr dirty="0" sz="1600" spc="40">
                <a:latin typeface="Arial"/>
                <a:cs typeface="Arial"/>
              </a:rPr>
              <a:t>системы </a:t>
            </a:r>
            <a:r>
              <a:rPr dirty="0" sz="1600" spc="35">
                <a:latin typeface="Arial"/>
                <a:cs typeface="Arial"/>
              </a:rPr>
              <a:t>контроля </a:t>
            </a:r>
            <a:r>
              <a:rPr dirty="0" sz="1600" spc="10">
                <a:latin typeface="Arial"/>
                <a:cs typeface="Arial"/>
              </a:rPr>
              <a:t>и учета</a:t>
            </a:r>
            <a:r>
              <a:rPr dirty="0" sz="1600" spc="-254">
                <a:latin typeface="Arial"/>
                <a:cs typeface="Arial"/>
              </a:rPr>
              <a:t> </a:t>
            </a:r>
            <a:r>
              <a:rPr dirty="0" sz="1600" spc="-75">
                <a:latin typeface="Arial"/>
                <a:cs typeface="Arial"/>
              </a:rPr>
              <a:t>РАО.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8" y="767730"/>
            <a:ext cx="10795635" cy="50419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60"/>
              <a:t>Спектрометрическая </a:t>
            </a:r>
            <a:r>
              <a:rPr dirty="0" sz="3200" spc="85"/>
              <a:t>установка </a:t>
            </a:r>
            <a:r>
              <a:rPr dirty="0" sz="3200" spc="140"/>
              <a:t>МКГ</a:t>
            </a:r>
            <a:r>
              <a:rPr dirty="0" sz="3200" spc="140">
                <a:latin typeface="Arial"/>
                <a:cs typeface="Arial"/>
              </a:rPr>
              <a:t>-</a:t>
            </a:r>
            <a:r>
              <a:rPr dirty="0" sz="3200" spc="140"/>
              <a:t>01Д</a:t>
            </a:r>
            <a:r>
              <a:rPr dirty="0" sz="3200" spc="-475"/>
              <a:t> </a:t>
            </a:r>
            <a:r>
              <a:rPr dirty="0" sz="3200" spc="-100"/>
              <a:t>«САДОВНИК»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49895" y="1719072"/>
            <a:ext cx="2930647" cy="3395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57671" y="1719072"/>
            <a:ext cx="1720710" cy="33923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338816" y="1743455"/>
            <a:ext cx="1536115" cy="33646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757671" y="5183123"/>
            <a:ext cx="4180331" cy="15742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938004" y="5183123"/>
            <a:ext cx="1987295" cy="1496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4670" y="480059"/>
            <a:ext cx="7296776" cy="6377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325612" y="1353311"/>
            <a:ext cx="2284475" cy="3422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15940" y="1661160"/>
            <a:ext cx="2319527" cy="34731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480059"/>
            <a:ext cx="12192000" cy="10820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17345" y="2002670"/>
            <a:ext cx="4063365" cy="36150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2284">
              <a:lnSpc>
                <a:spcPts val="1939"/>
              </a:lnSpc>
            </a:pPr>
            <a:r>
              <a:rPr dirty="0" sz="1800" spc="45">
                <a:latin typeface="Arial"/>
                <a:cs typeface="Arial"/>
              </a:rPr>
              <a:t>Диапазон </a:t>
            </a:r>
            <a:r>
              <a:rPr dirty="0" sz="1800" spc="20">
                <a:latin typeface="Arial"/>
                <a:cs typeface="Arial"/>
              </a:rPr>
              <a:t>измерений</a:t>
            </a:r>
            <a:r>
              <a:rPr dirty="0" sz="1800" spc="-150">
                <a:latin typeface="Arial"/>
                <a:cs typeface="Arial"/>
              </a:rPr>
              <a:t> </a:t>
            </a:r>
            <a:r>
              <a:rPr dirty="0" sz="1800" spc="15">
                <a:latin typeface="Arial"/>
                <a:cs typeface="Arial"/>
              </a:rPr>
              <a:t>объемного  </a:t>
            </a:r>
            <a:r>
              <a:rPr dirty="0" sz="1800" spc="15">
                <a:latin typeface="Arial"/>
                <a:cs typeface="Arial"/>
              </a:rPr>
              <a:t>расхода</a:t>
            </a:r>
            <a:r>
              <a:rPr dirty="0" sz="1800" spc="-125">
                <a:latin typeface="Arial"/>
                <a:cs typeface="Arial"/>
              </a:rPr>
              <a:t> </a:t>
            </a:r>
            <a:r>
              <a:rPr dirty="0" sz="1800" spc="40">
                <a:latin typeface="Arial"/>
                <a:cs typeface="Arial"/>
              </a:rPr>
              <a:t>воздуха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dirty="0" sz="1800" spc="5">
                <a:latin typeface="Arial"/>
                <a:cs typeface="Arial"/>
              </a:rPr>
              <a:t>50 </a:t>
            </a:r>
            <a:r>
              <a:rPr dirty="0" sz="1800" spc="40">
                <a:latin typeface="Arial"/>
                <a:cs typeface="Arial"/>
              </a:rPr>
              <a:t>÷ </a:t>
            </a:r>
            <a:r>
              <a:rPr dirty="0" sz="1800">
                <a:latin typeface="Arial"/>
                <a:cs typeface="Arial"/>
              </a:rPr>
              <a:t>2800</a:t>
            </a:r>
            <a:r>
              <a:rPr dirty="0" sz="1800" spc="-265">
                <a:latin typeface="Arial"/>
                <a:cs typeface="Arial"/>
              </a:rPr>
              <a:t> </a:t>
            </a:r>
            <a:r>
              <a:rPr dirty="0" sz="1800" spc="100">
                <a:latin typeface="Arial"/>
                <a:cs typeface="Arial"/>
              </a:rPr>
              <a:t>м</a:t>
            </a:r>
            <a:r>
              <a:rPr dirty="0" baseline="25462" sz="1800" spc="150">
                <a:latin typeface="Arial"/>
                <a:cs typeface="Arial"/>
              </a:rPr>
              <a:t>3</a:t>
            </a:r>
            <a:r>
              <a:rPr dirty="0" sz="1800" spc="100">
                <a:latin typeface="Arial"/>
                <a:cs typeface="Arial"/>
              </a:rPr>
              <a:t>/ч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dirty="0" sz="1800">
                <a:latin typeface="Arial"/>
                <a:cs typeface="Arial"/>
              </a:rPr>
              <a:t>Поставлен:</a:t>
            </a:r>
            <a:endParaRPr sz="1800">
              <a:latin typeface="Arial"/>
              <a:cs typeface="Arial"/>
            </a:endParaRPr>
          </a:p>
          <a:p>
            <a:pPr marL="241300" marR="27940" indent="-228600">
              <a:lnSpc>
                <a:spcPts val="1939"/>
              </a:lnSpc>
              <a:spcBef>
                <a:spcPts val="1040"/>
              </a:spcBef>
              <a:tabLst>
                <a:tab pos="240665" algn="l"/>
              </a:tabLst>
            </a:pPr>
            <a:r>
              <a:rPr dirty="0" sz="1800" spc="-5">
                <a:latin typeface="Arial"/>
                <a:cs typeface="Arial"/>
              </a:rPr>
              <a:t>•	</a:t>
            </a:r>
            <a:r>
              <a:rPr dirty="0" sz="1800" spc="10">
                <a:latin typeface="Arial"/>
                <a:cs typeface="Arial"/>
              </a:rPr>
              <a:t>Национальный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 spc="35">
                <a:latin typeface="Arial"/>
                <a:cs typeface="Arial"/>
              </a:rPr>
              <a:t>ядерный</a:t>
            </a:r>
            <a:r>
              <a:rPr dirty="0" sz="1800" spc="-50">
                <a:latin typeface="Arial"/>
                <a:cs typeface="Arial"/>
              </a:rPr>
              <a:t> </a:t>
            </a:r>
            <a:r>
              <a:rPr dirty="0" sz="1800" spc="20">
                <a:latin typeface="Arial"/>
                <a:cs typeface="Arial"/>
              </a:rPr>
              <a:t>центр </a:t>
            </a:r>
            <a:r>
              <a:rPr dirty="0" sz="1800" spc="10">
                <a:latin typeface="Arial"/>
                <a:cs typeface="Arial"/>
              </a:rPr>
              <a:t> </a:t>
            </a:r>
            <a:r>
              <a:rPr dirty="0" sz="1800" spc="5">
                <a:latin typeface="Arial"/>
                <a:cs typeface="Arial"/>
              </a:rPr>
              <a:t>Республики </a:t>
            </a:r>
            <a:r>
              <a:rPr dirty="0" sz="1800" spc="15">
                <a:latin typeface="Arial"/>
                <a:cs typeface="Arial"/>
              </a:rPr>
              <a:t>Казахстан, </a:t>
            </a:r>
            <a:r>
              <a:rPr dirty="0" sz="1800" spc="30">
                <a:latin typeface="Arial"/>
                <a:cs typeface="Arial"/>
              </a:rPr>
              <a:t>г.</a:t>
            </a:r>
            <a:r>
              <a:rPr dirty="0" sz="1800" spc="-95">
                <a:latin typeface="Arial"/>
                <a:cs typeface="Arial"/>
              </a:rPr>
              <a:t> </a:t>
            </a:r>
            <a:r>
              <a:rPr dirty="0" sz="1800" spc="35">
                <a:latin typeface="Arial"/>
                <a:cs typeface="Arial"/>
              </a:rPr>
              <a:t>Курчатов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0"/>
              </a:spcBef>
              <a:tabLst>
                <a:tab pos="240665" algn="l"/>
              </a:tabLst>
            </a:pPr>
            <a:r>
              <a:rPr dirty="0" sz="1800" spc="-5">
                <a:latin typeface="Arial"/>
                <a:cs typeface="Arial"/>
              </a:rPr>
              <a:t>•	</a:t>
            </a:r>
            <a:r>
              <a:rPr dirty="0" sz="1800" spc="5">
                <a:latin typeface="Arial"/>
                <a:cs typeface="Arial"/>
              </a:rPr>
              <a:t>Территориальная </a:t>
            </a:r>
            <a:r>
              <a:rPr dirty="0" sz="1800" spc="-75">
                <a:latin typeface="Arial"/>
                <a:cs typeface="Arial"/>
              </a:rPr>
              <a:t>АСКРО </a:t>
            </a:r>
            <a:r>
              <a:rPr dirty="0" sz="1800" spc="30">
                <a:latin typeface="Arial"/>
                <a:cs typeface="Arial"/>
              </a:rPr>
              <a:t>г.</a:t>
            </a:r>
            <a:r>
              <a:rPr dirty="0" sz="1800" spc="-75">
                <a:latin typeface="Arial"/>
                <a:cs typeface="Arial"/>
              </a:rPr>
              <a:t> </a:t>
            </a:r>
            <a:r>
              <a:rPr dirty="0" sz="1800" spc="60">
                <a:latin typeface="Arial"/>
                <a:cs typeface="Arial"/>
              </a:rPr>
              <a:t>Москва</a:t>
            </a:r>
            <a:endParaRPr sz="1800">
              <a:latin typeface="Arial"/>
              <a:cs typeface="Arial"/>
            </a:endParaRPr>
          </a:p>
          <a:p>
            <a:pPr marL="241300" marR="38100" indent="-228600">
              <a:lnSpc>
                <a:spcPts val="1939"/>
              </a:lnSpc>
              <a:spcBef>
                <a:spcPts val="1025"/>
              </a:spcBef>
              <a:tabLst>
                <a:tab pos="240665" algn="l"/>
              </a:tabLst>
            </a:pPr>
            <a:r>
              <a:rPr dirty="0" sz="1800" spc="-5">
                <a:latin typeface="Arial"/>
                <a:cs typeface="Arial"/>
              </a:rPr>
              <a:t>•	</a:t>
            </a:r>
            <a:r>
              <a:rPr dirty="0" sz="1800" spc="15">
                <a:latin typeface="Arial"/>
                <a:cs typeface="Arial"/>
              </a:rPr>
              <a:t>Севастопольская  </a:t>
            </a:r>
            <a:r>
              <a:rPr dirty="0" sz="1800" spc="10">
                <a:latin typeface="Arial"/>
                <a:cs typeface="Arial"/>
              </a:rPr>
              <a:t>гидрометеослужба, </a:t>
            </a:r>
            <a:r>
              <a:rPr dirty="0" sz="1800" spc="30">
                <a:latin typeface="Arial"/>
                <a:cs typeface="Arial"/>
              </a:rPr>
              <a:t>г.</a:t>
            </a:r>
            <a:r>
              <a:rPr dirty="0" sz="1800" spc="-1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Севастополь</a:t>
            </a:r>
            <a:endParaRPr sz="1800">
              <a:latin typeface="Arial"/>
              <a:cs typeface="Arial"/>
            </a:endParaRPr>
          </a:p>
          <a:p>
            <a:pPr marL="241300" marR="1753235" indent="-228600">
              <a:lnSpc>
                <a:spcPts val="2940"/>
              </a:lnSpc>
              <a:spcBef>
                <a:spcPts val="210"/>
              </a:spcBef>
              <a:tabLst>
                <a:tab pos="240665" algn="l"/>
              </a:tabLst>
            </a:pPr>
            <a:r>
              <a:rPr dirty="0" sz="1800" spc="-5">
                <a:latin typeface="Arial"/>
                <a:cs typeface="Arial"/>
              </a:rPr>
              <a:t>•	</a:t>
            </a:r>
            <a:r>
              <a:rPr dirty="0" sz="1800" spc="15">
                <a:latin typeface="Arial"/>
                <a:cs typeface="Arial"/>
              </a:rPr>
              <a:t>Билибинская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114">
                <a:latin typeface="Arial"/>
                <a:cs typeface="Arial"/>
              </a:rPr>
              <a:t>АЭС </a:t>
            </a:r>
            <a:r>
              <a:rPr dirty="0" sz="1800" spc="-60">
                <a:latin typeface="Arial"/>
                <a:cs typeface="Arial"/>
              </a:rPr>
              <a:t> </a:t>
            </a:r>
            <a:r>
              <a:rPr dirty="0" sz="1800" spc="15">
                <a:latin typeface="Arial"/>
                <a:cs typeface="Arial"/>
              </a:rPr>
              <a:t>и </a:t>
            </a:r>
            <a:r>
              <a:rPr dirty="0" sz="1800" spc="25">
                <a:latin typeface="Arial"/>
                <a:cs typeface="Arial"/>
              </a:rPr>
              <a:t>др.</a:t>
            </a:r>
            <a:r>
              <a:rPr dirty="0" sz="1800" spc="-160">
                <a:latin typeface="Arial"/>
                <a:cs typeface="Arial"/>
              </a:rPr>
              <a:t> </a:t>
            </a:r>
            <a:r>
              <a:rPr dirty="0" sz="1800" spc="25">
                <a:latin typeface="Arial"/>
                <a:cs typeface="Arial"/>
              </a:rPr>
              <a:t>предприятия.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6926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00" spc="55"/>
              <a:t>Пробоотборник </a:t>
            </a:r>
            <a:r>
              <a:rPr dirty="0" sz="3600" spc="90"/>
              <a:t>воздуха</a:t>
            </a:r>
            <a:r>
              <a:rPr dirty="0" sz="3600" spc="-305"/>
              <a:t> </a:t>
            </a:r>
            <a:r>
              <a:rPr dirty="0" sz="3600" spc="-60"/>
              <a:t>«Бриз»</a:t>
            </a:r>
            <a:endParaRPr sz="3600"/>
          </a:p>
        </p:txBody>
      </p:sp>
      <p:sp>
        <p:nvSpPr>
          <p:cNvPr id="8" name="object 8"/>
          <p:cNvSpPr/>
          <p:nvPr/>
        </p:nvSpPr>
        <p:spPr>
          <a:xfrm>
            <a:off x="6284976" y="4623815"/>
            <a:ext cx="2898647" cy="22311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4670" y="480059"/>
            <a:ext cx="7296776" cy="6377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80059"/>
            <a:ext cx="12192000" cy="1082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17345" y="2241567"/>
            <a:ext cx="4149090" cy="22745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1730"/>
              </a:lnSpc>
            </a:pPr>
            <a:r>
              <a:rPr dirty="0" sz="1600" spc="-30">
                <a:latin typeface="Arial"/>
                <a:cs typeface="Arial"/>
              </a:rPr>
              <a:t>Решение </a:t>
            </a:r>
            <a:r>
              <a:rPr dirty="0" sz="1600" spc="40">
                <a:latin typeface="Arial"/>
                <a:cs typeface="Arial"/>
              </a:rPr>
              <a:t>задач </a:t>
            </a:r>
            <a:r>
              <a:rPr dirty="0" sz="1600" spc="20">
                <a:latin typeface="Arial"/>
                <a:cs typeface="Arial"/>
              </a:rPr>
              <a:t>радиационного </a:t>
            </a:r>
            <a:r>
              <a:rPr dirty="0" sz="1600" spc="35">
                <a:latin typeface="Arial"/>
                <a:cs typeface="Arial"/>
              </a:rPr>
              <a:t>контроля</a:t>
            </a:r>
            <a:r>
              <a:rPr dirty="0" sz="1600" spc="-200">
                <a:latin typeface="Arial"/>
                <a:cs typeface="Arial"/>
              </a:rPr>
              <a:t> </a:t>
            </a:r>
            <a:r>
              <a:rPr dirty="0" sz="1600" spc="55">
                <a:latin typeface="Arial"/>
                <a:cs typeface="Arial"/>
              </a:rPr>
              <a:t>в  </a:t>
            </a:r>
            <a:r>
              <a:rPr dirty="0" sz="1600" spc="40">
                <a:latin typeface="Arial"/>
                <a:cs typeface="Arial"/>
              </a:rPr>
              <a:t>зависимости </a:t>
            </a:r>
            <a:r>
              <a:rPr dirty="0" sz="1600" spc="50">
                <a:latin typeface="Arial"/>
                <a:cs typeface="Arial"/>
              </a:rPr>
              <a:t>от </a:t>
            </a:r>
            <a:r>
              <a:rPr dirty="0" sz="1600" spc="30">
                <a:latin typeface="Arial"/>
                <a:cs typeface="Arial"/>
              </a:rPr>
              <a:t>типа </a:t>
            </a:r>
            <a:r>
              <a:rPr dirty="0" sz="1600" spc="40">
                <a:latin typeface="Arial"/>
                <a:cs typeface="Arial"/>
              </a:rPr>
              <a:t>подключаемых  </a:t>
            </a:r>
            <a:r>
              <a:rPr dirty="0" sz="1600" spc="25">
                <a:latin typeface="Arial"/>
                <a:cs typeface="Arial"/>
              </a:rPr>
              <a:t>блоков детектирования: непрерывный  </a:t>
            </a:r>
            <a:r>
              <a:rPr dirty="0" sz="1600" spc="35">
                <a:latin typeface="Arial"/>
                <a:cs typeface="Arial"/>
              </a:rPr>
              <a:t>контроль</a:t>
            </a:r>
            <a:r>
              <a:rPr dirty="0" sz="1600" spc="-9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по: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  <a:tabLst>
                <a:tab pos="240665" algn="l"/>
              </a:tabLst>
            </a:pPr>
            <a:r>
              <a:rPr dirty="0" sz="1600" spc="-5">
                <a:latin typeface="Arial"/>
                <a:cs typeface="Arial"/>
              </a:rPr>
              <a:t>•	</a:t>
            </a:r>
            <a:r>
              <a:rPr dirty="0" sz="1600" spc="40">
                <a:latin typeface="Arial"/>
                <a:cs typeface="Arial"/>
              </a:rPr>
              <a:t>гамма</a:t>
            </a:r>
            <a:r>
              <a:rPr dirty="0" sz="1600" spc="40">
                <a:latin typeface="Arial"/>
                <a:cs typeface="Arial"/>
              </a:rPr>
              <a:t>-</a:t>
            </a:r>
            <a:r>
              <a:rPr dirty="0" sz="1600" spc="40">
                <a:latin typeface="Arial"/>
                <a:cs typeface="Arial"/>
              </a:rPr>
              <a:t>излучению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  <a:tabLst>
                <a:tab pos="240665" algn="l"/>
              </a:tabLst>
            </a:pPr>
            <a:r>
              <a:rPr dirty="0" sz="1600" spc="-5">
                <a:latin typeface="Arial"/>
                <a:cs typeface="Arial"/>
              </a:rPr>
              <a:t>•	</a:t>
            </a:r>
            <a:r>
              <a:rPr dirty="0" sz="1600" spc="20">
                <a:latin typeface="Arial"/>
                <a:cs typeface="Arial"/>
              </a:rPr>
              <a:t>нейтронному</a:t>
            </a:r>
            <a:r>
              <a:rPr dirty="0" sz="1600" spc="-65">
                <a:latin typeface="Arial"/>
                <a:cs typeface="Arial"/>
              </a:rPr>
              <a:t> </a:t>
            </a:r>
            <a:r>
              <a:rPr dirty="0" sz="1600" spc="20">
                <a:latin typeface="Arial"/>
                <a:cs typeface="Arial"/>
              </a:rPr>
              <a:t>излучению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240665" algn="l"/>
              </a:tabLst>
            </a:pPr>
            <a:r>
              <a:rPr dirty="0" sz="1600" spc="-5">
                <a:latin typeface="Arial"/>
                <a:cs typeface="Arial"/>
              </a:rPr>
              <a:t>•	</a:t>
            </a:r>
            <a:r>
              <a:rPr dirty="0" sz="1600" spc="30">
                <a:latin typeface="Arial"/>
                <a:cs typeface="Arial"/>
              </a:rPr>
              <a:t>альфа</a:t>
            </a:r>
            <a:r>
              <a:rPr dirty="0" sz="1600" spc="30">
                <a:latin typeface="Arial"/>
                <a:cs typeface="Arial"/>
              </a:rPr>
              <a:t>-</a:t>
            </a:r>
            <a:r>
              <a:rPr dirty="0" sz="1600" spc="30">
                <a:latin typeface="Arial"/>
                <a:cs typeface="Arial"/>
              </a:rPr>
              <a:t>излучению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  <a:tabLst>
                <a:tab pos="291465" algn="l"/>
              </a:tabLst>
            </a:pPr>
            <a:r>
              <a:rPr dirty="0" sz="1600" spc="-5">
                <a:latin typeface="Arial"/>
                <a:cs typeface="Arial"/>
              </a:rPr>
              <a:t>•	</a:t>
            </a:r>
            <a:r>
              <a:rPr dirty="0" sz="1600" spc="25">
                <a:latin typeface="Arial"/>
                <a:cs typeface="Arial"/>
              </a:rPr>
              <a:t>бета</a:t>
            </a:r>
            <a:r>
              <a:rPr dirty="0" sz="1600" spc="25">
                <a:latin typeface="Arial"/>
                <a:cs typeface="Arial"/>
              </a:rPr>
              <a:t>-</a:t>
            </a:r>
            <a:r>
              <a:rPr dirty="0" sz="1600" spc="25">
                <a:latin typeface="Arial"/>
                <a:cs typeface="Arial"/>
              </a:rPr>
              <a:t>излучению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1234" rIns="0" bIns="0" rtlCol="0" vert="horz">
            <a:spAutoFit/>
          </a:bodyPr>
          <a:lstStyle/>
          <a:p>
            <a:pPr marL="76835">
              <a:lnSpc>
                <a:spcPts val="2180"/>
              </a:lnSpc>
            </a:pPr>
            <a:r>
              <a:rPr dirty="0" sz="2000" spc="20"/>
              <a:t>Приборы </a:t>
            </a:r>
            <a:r>
              <a:rPr dirty="0" sz="2000" spc="30"/>
              <a:t>непрерывного </a:t>
            </a:r>
            <a:r>
              <a:rPr dirty="0" sz="2000" spc="50"/>
              <a:t>контроля </a:t>
            </a:r>
            <a:r>
              <a:rPr dirty="0" sz="2000" spc="25"/>
              <a:t>радиационной</a:t>
            </a:r>
            <a:r>
              <a:rPr dirty="0" sz="2000" spc="-310"/>
              <a:t> </a:t>
            </a:r>
            <a:r>
              <a:rPr dirty="0" sz="2000" spc="35"/>
              <a:t>обстановки:</a:t>
            </a:r>
            <a:endParaRPr sz="2000"/>
          </a:p>
          <a:p>
            <a:pPr marL="76835">
              <a:lnSpc>
                <a:spcPts val="3620"/>
              </a:lnSpc>
            </a:pPr>
            <a:r>
              <a:rPr dirty="0" sz="3200" spc="85"/>
              <a:t>Комплекс </a:t>
            </a:r>
            <a:r>
              <a:rPr dirty="0" sz="3200" spc="60"/>
              <a:t>измерительный </a:t>
            </a:r>
            <a:r>
              <a:rPr dirty="0" sz="3200" spc="35"/>
              <a:t>универсальный</a:t>
            </a:r>
            <a:r>
              <a:rPr dirty="0" sz="3200" spc="-430"/>
              <a:t> </a:t>
            </a:r>
            <a:r>
              <a:rPr dirty="0" sz="3200" spc="145"/>
              <a:t>УИМ</a:t>
            </a:r>
            <a:r>
              <a:rPr dirty="0" sz="3200" spc="145">
                <a:latin typeface="Arial"/>
                <a:cs typeface="Arial"/>
              </a:rPr>
              <a:t>-</a:t>
            </a:r>
            <a:r>
              <a:rPr dirty="0" sz="3200" spc="145"/>
              <a:t>Д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314688" y="1647444"/>
            <a:ext cx="2054351" cy="12862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613647" y="4358640"/>
            <a:ext cx="1716023" cy="8442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813547" y="5318759"/>
            <a:ext cx="1388363" cy="13990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593835" y="3048000"/>
            <a:ext cx="2247899" cy="11658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562343" y="4079747"/>
            <a:ext cx="1351787" cy="11643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509259" y="5529071"/>
            <a:ext cx="1802891" cy="10744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222747" y="1481327"/>
            <a:ext cx="4268723" cy="26852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4670" y="480059"/>
            <a:ext cx="7296776" cy="6377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80059"/>
            <a:ext cx="12192000" cy="1082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17344" y="1856581"/>
            <a:ext cx="4827270" cy="39325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5">
                <a:latin typeface="Arial"/>
                <a:cs typeface="Arial"/>
              </a:rPr>
              <a:t>Система </a:t>
            </a:r>
            <a:r>
              <a:rPr dirty="0" sz="1400" spc="35">
                <a:latin typeface="Arial"/>
                <a:cs typeface="Arial"/>
              </a:rPr>
              <a:t>контроля</a:t>
            </a:r>
            <a:r>
              <a:rPr dirty="0" sz="1400" spc="-145">
                <a:latin typeface="Arial"/>
                <a:cs typeface="Arial"/>
              </a:rPr>
              <a:t> </a:t>
            </a:r>
            <a:r>
              <a:rPr dirty="0" sz="1400" spc="25">
                <a:latin typeface="Arial"/>
                <a:cs typeface="Arial"/>
              </a:rPr>
              <a:t>выбросов: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  <a:tabLst>
                <a:tab pos="240665" algn="l"/>
              </a:tabLst>
            </a:pPr>
            <a:r>
              <a:rPr dirty="0" sz="1400">
                <a:latin typeface="Arial"/>
                <a:cs typeface="Arial"/>
              </a:rPr>
              <a:t>•	</a:t>
            </a:r>
            <a:r>
              <a:rPr dirty="0" sz="1400" spc="35">
                <a:latin typeface="Arial"/>
                <a:cs typeface="Arial"/>
              </a:rPr>
              <a:t>радиоактивных </a:t>
            </a:r>
            <a:r>
              <a:rPr dirty="0" sz="1400" spc="5">
                <a:latin typeface="Arial"/>
                <a:cs typeface="Arial"/>
              </a:rPr>
              <a:t>аэрозолей </a:t>
            </a:r>
            <a:r>
              <a:rPr dirty="0" sz="1400" spc="30">
                <a:latin typeface="Arial"/>
                <a:cs typeface="Arial"/>
              </a:rPr>
              <a:t>с установкой</a:t>
            </a:r>
            <a:r>
              <a:rPr dirty="0" sz="1400" spc="-114">
                <a:latin typeface="Arial"/>
                <a:cs typeface="Arial"/>
              </a:rPr>
              <a:t> </a:t>
            </a:r>
            <a:r>
              <a:rPr dirty="0" sz="1400" spc="15">
                <a:latin typeface="Arial"/>
                <a:cs typeface="Arial"/>
              </a:rPr>
              <a:t>УДА</a:t>
            </a:r>
            <a:r>
              <a:rPr dirty="0" sz="1400" spc="15">
                <a:latin typeface="Arial"/>
                <a:cs typeface="Arial"/>
              </a:rPr>
              <a:t>-</a:t>
            </a:r>
            <a:r>
              <a:rPr dirty="0" sz="1400" spc="15">
                <a:latin typeface="Arial"/>
                <a:cs typeface="Arial"/>
              </a:rPr>
              <a:t>1АБ;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  <a:tabLst>
                <a:tab pos="240665" algn="l"/>
              </a:tabLst>
            </a:pPr>
            <a:r>
              <a:rPr dirty="0" sz="1400">
                <a:latin typeface="Arial"/>
                <a:cs typeface="Arial"/>
              </a:rPr>
              <a:t>•	</a:t>
            </a:r>
            <a:r>
              <a:rPr dirty="0" sz="1400" spc="15">
                <a:latin typeface="Arial"/>
                <a:cs typeface="Arial"/>
              </a:rPr>
              <a:t>благородных </a:t>
            </a:r>
            <a:r>
              <a:rPr dirty="0" sz="1400" spc="45">
                <a:latin typeface="Arial"/>
                <a:cs typeface="Arial"/>
              </a:rPr>
              <a:t>газов </a:t>
            </a:r>
            <a:r>
              <a:rPr dirty="0" sz="1400" spc="30">
                <a:latin typeface="Arial"/>
                <a:cs typeface="Arial"/>
              </a:rPr>
              <a:t>установкой с</a:t>
            </a:r>
            <a:r>
              <a:rPr dirty="0" sz="1400" spc="-210">
                <a:latin typeface="Arial"/>
                <a:cs typeface="Arial"/>
              </a:rPr>
              <a:t> </a:t>
            </a:r>
            <a:r>
              <a:rPr dirty="0" sz="1400" spc="35">
                <a:latin typeface="Arial"/>
                <a:cs typeface="Arial"/>
              </a:rPr>
              <a:t>УДГ</a:t>
            </a:r>
            <a:r>
              <a:rPr dirty="0" sz="1400" spc="35">
                <a:latin typeface="Arial"/>
                <a:cs typeface="Arial"/>
              </a:rPr>
              <a:t>-</a:t>
            </a:r>
            <a:r>
              <a:rPr dirty="0" sz="1400" spc="35">
                <a:latin typeface="Arial"/>
                <a:cs typeface="Arial"/>
              </a:rPr>
              <a:t>1Б;</a:t>
            </a:r>
            <a:endParaRPr sz="1400">
              <a:latin typeface="Arial"/>
              <a:cs typeface="Arial"/>
            </a:endParaRPr>
          </a:p>
          <a:p>
            <a:pPr marL="12700" marR="2198370">
              <a:lnSpc>
                <a:spcPct val="149300"/>
              </a:lnSpc>
              <a:tabLst>
                <a:tab pos="285115" algn="l"/>
              </a:tabLst>
            </a:pPr>
            <a:r>
              <a:rPr dirty="0" sz="1400">
                <a:latin typeface="Arial"/>
                <a:cs typeface="Arial"/>
              </a:rPr>
              <a:t>•	</a:t>
            </a:r>
            <a:r>
              <a:rPr dirty="0" sz="1400" spc="15">
                <a:latin typeface="Arial"/>
                <a:cs typeface="Arial"/>
              </a:rPr>
              <a:t>йода </a:t>
            </a:r>
            <a:r>
              <a:rPr dirty="0" sz="1400" spc="30">
                <a:latin typeface="Arial"/>
                <a:cs typeface="Arial"/>
              </a:rPr>
              <a:t>с</a:t>
            </a:r>
            <a:r>
              <a:rPr dirty="0" sz="1400" spc="-80">
                <a:latin typeface="Arial"/>
                <a:cs typeface="Arial"/>
              </a:rPr>
              <a:t> </a:t>
            </a:r>
            <a:r>
              <a:rPr dirty="0" sz="1400" spc="30">
                <a:latin typeface="Arial"/>
                <a:cs typeface="Arial"/>
              </a:rPr>
              <a:t>установкой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30">
                <a:latin typeface="Arial"/>
                <a:cs typeface="Arial"/>
              </a:rPr>
              <a:t>УДИ</a:t>
            </a:r>
            <a:r>
              <a:rPr dirty="0" sz="1400" spc="30">
                <a:latin typeface="Arial"/>
                <a:cs typeface="Arial"/>
              </a:rPr>
              <a:t>-</a:t>
            </a:r>
            <a:r>
              <a:rPr dirty="0" sz="1400" spc="30">
                <a:latin typeface="Arial"/>
                <a:cs typeface="Arial"/>
              </a:rPr>
              <a:t>1Б. 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 spc="5">
                <a:latin typeface="Arial"/>
                <a:cs typeface="Arial"/>
              </a:rPr>
              <a:t>Система</a:t>
            </a:r>
            <a:r>
              <a:rPr dirty="0" sz="1400" spc="-100">
                <a:latin typeface="Arial"/>
                <a:cs typeface="Arial"/>
              </a:rPr>
              <a:t> </a:t>
            </a:r>
            <a:r>
              <a:rPr dirty="0" sz="1400" spc="5">
                <a:latin typeface="Arial"/>
                <a:cs typeface="Arial"/>
              </a:rPr>
              <a:t>обеспечивает:</a:t>
            </a:r>
            <a:endParaRPr sz="1400">
              <a:latin typeface="Arial"/>
              <a:cs typeface="Arial"/>
            </a:endParaRPr>
          </a:p>
          <a:p>
            <a:pPr marL="241300" marR="381635" indent="-228600">
              <a:lnSpc>
                <a:spcPts val="1510"/>
              </a:lnSpc>
              <a:spcBef>
                <a:spcPts val="1030"/>
              </a:spcBef>
              <a:tabLst>
                <a:tab pos="240665" algn="l"/>
              </a:tabLst>
            </a:pPr>
            <a:r>
              <a:rPr dirty="0" sz="1400">
                <a:latin typeface="Arial"/>
                <a:cs typeface="Arial"/>
              </a:rPr>
              <a:t>•	</a:t>
            </a:r>
            <a:r>
              <a:rPr dirty="0" sz="1400" spc="-5">
                <a:latin typeface="Arial"/>
                <a:cs typeface="Arial"/>
              </a:rPr>
              <a:t>пробоотбор, </a:t>
            </a:r>
            <a:r>
              <a:rPr dirty="0" sz="1400" spc="30">
                <a:latin typeface="Arial"/>
                <a:cs typeface="Arial"/>
              </a:rPr>
              <a:t>пробоподготовку </a:t>
            </a:r>
            <a:r>
              <a:rPr dirty="0" sz="1400" spc="15">
                <a:latin typeface="Arial"/>
                <a:cs typeface="Arial"/>
              </a:rPr>
              <a:t>и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30">
                <a:latin typeface="Arial"/>
                <a:cs typeface="Arial"/>
              </a:rPr>
              <a:t>контроль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 spc="5">
                <a:latin typeface="Arial"/>
                <a:cs typeface="Arial"/>
              </a:rPr>
              <a:t>общего </a:t>
            </a:r>
            <a:r>
              <a:rPr dirty="0" sz="1400" spc="5">
                <a:latin typeface="Arial"/>
                <a:cs typeface="Arial"/>
              </a:rPr>
              <a:t> </a:t>
            </a:r>
            <a:r>
              <a:rPr dirty="0" sz="1400" spc="10">
                <a:latin typeface="Arial"/>
                <a:cs typeface="Arial"/>
              </a:rPr>
              <a:t>расхода </a:t>
            </a:r>
            <a:r>
              <a:rPr dirty="0" sz="1400" spc="30">
                <a:latin typeface="Arial"/>
                <a:cs typeface="Arial"/>
              </a:rPr>
              <a:t>воздуха </a:t>
            </a:r>
            <a:r>
              <a:rPr dirty="0" sz="1400" spc="10">
                <a:latin typeface="Arial"/>
                <a:cs typeface="Arial"/>
              </a:rPr>
              <a:t>через</a:t>
            </a:r>
            <a:r>
              <a:rPr dirty="0" sz="1400" spc="-140">
                <a:latin typeface="Arial"/>
                <a:cs typeface="Arial"/>
              </a:rPr>
              <a:t> </a:t>
            </a:r>
            <a:r>
              <a:rPr dirty="0" sz="1400" spc="35">
                <a:latin typeface="Arial"/>
                <a:cs typeface="Arial"/>
              </a:rPr>
              <a:t>установки</a:t>
            </a:r>
            <a:endParaRPr sz="1400">
              <a:latin typeface="Arial"/>
              <a:cs typeface="Arial"/>
            </a:endParaRPr>
          </a:p>
          <a:p>
            <a:pPr marL="241300" marR="469265" indent="-228600">
              <a:lnSpc>
                <a:spcPts val="1510"/>
              </a:lnSpc>
              <a:spcBef>
                <a:spcPts val="994"/>
              </a:spcBef>
              <a:tabLst>
                <a:tab pos="240665" algn="l"/>
              </a:tabLst>
            </a:pPr>
            <a:r>
              <a:rPr dirty="0" sz="1400">
                <a:latin typeface="Arial"/>
                <a:cs typeface="Arial"/>
              </a:rPr>
              <a:t>•	</a:t>
            </a:r>
            <a:r>
              <a:rPr dirty="0" sz="1400" spc="30">
                <a:latin typeface="Arial"/>
                <a:cs typeface="Arial"/>
              </a:rPr>
              <a:t>контроль </a:t>
            </a:r>
            <a:r>
              <a:rPr dirty="0" sz="1400" spc="15">
                <a:latin typeface="Arial"/>
                <a:cs typeface="Arial"/>
              </a:rPr>
              <a:t>параметров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25">
                <a:latin typeface="Arial"/>
                <a:cs typeface="Arial"/>
              </a:rPr>
              <a:t>выбрасываемого</a:t>
            </a:r>
            <a:r>
              <a:rPr dirty="0" sz="1400" spc="15">
                <a:latin typeface="Arial"/>
                <a:cs typeface="Arial"/>
              </a:rPr>
              <a:t> </a:t>
            </a:r>
            <a:r>
              <a:rPr dirty="0" sz="1400" spc="30">
                <a:latin typeface="Arial"/>
                <a:cs typeface="Arial"/>
              </a:rPr>
              <a:t>воздуха 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(температура, </a:t>
            </a:r>
            <a:r>
              <a:rPr dirty="0" sz="1400" spc="10">
                <a:latin typeface="Arial"/>
                <a:cs typeface="Arial"/>
              </a:rPr>
              <a:t>влажность,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 spc="-5">
                <a:latin typeface="Arial"/>
                <a:cs typeface="Arial"/>
              </a:rPr>
              <a:t>давление)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510"/>
              </a:lnSpc>
              <a:spcBef>
                <a:spcPts val="994"/>
              </a:spcBef>
            </a:pPr>
            <a:r>
              <a:rPr dirty="0" sz="1400" spc="-5">
                <a:latin typeface="Arial"/>
                <a:cs typeface="Arial"/>
              </a:rPr>
              <a:t>Система </a:t>
            </a:r>
            <a:r>
              <a:rPr dirty="0" sz="1400" spc="25">
                <a:latin typeface="Arial"/>
                <a:cs typeface="Arial"/>
              </a:rPr>
              <a:t>соответствует </a:t>
            </a:r>
            <a:r>
              <a:rPr dirty="0" sz="1400" spc="15">
                <a:latin typeface="Arial"/>
                <a:cs typeface="Arial"/>
              </a:rPr>
              <a:t>требованиям </a:t>
            </a:r>
            <a:r>
              <a:rPr dirty="0" sz="1400" spc="25">
                <a:latin typeface="Arial"/>
                <a:cs typeface="Arial"/>
              </a:rPr>
              <a:t>стандарта </a:t>
            </a:r>
            <a:r>
              <a:rPr dirty="0" sz="1400" spc="20">
                <a:latin typeface="Arial"/>
                <a:cs typeface="Arial"/>
              </a:rPr>
              <a:t>МЭК  </a:t>
            </a:r>
            <a:r>
              <a:rPr dirty="0" sz="1400" spc="-10">
                <a:latin typeface="Arial"/>
                <a:cs typeface="Arial"/>
              </a:rPr>
              <a:t>60761, </a:t>
            </a:r>
            <a:r>
              <a:rPr dirty="0" sz="1400" spc="-5">
                <a:latin typeface="Arial"/>
                <a:cs typeface="Arial"/>
              </a:rPr>
              <a:t>Оборудование </a:t>
            </a:r>
            <a:r>
              <a:rPr dirty="0" sz="1400" spc="20">
                <a:latin typeface="Arial"/>
                <a:cs typeface="Arial"/>
              </a:rPr>
              <a:t>для </a:t>
            </a:r>
            <a:r>
              <a:rPr dirty="0" sz="1400" spc="15">
                <a:latin typeface="Arial"/>
                <a:cs typeface="Arial"/>
              </a:rPr>
              <a:t>непрерывного </a:t>
            </a:r>
            <a:r>
              <a:rPr dirty="0" sz="1400" spc="25">
                <a:latin typeface="Arial"/>
                <a:cs typeface="Arial"/>
              </a:rPr>
              <a:t>мониторинга  </a:t>
            </a:r>
            <a:r>
              <a:rPr dirty="0" sz="1400" spc="30">
                <a:latin typeface="Arial"/>
                <a:cs typeface="Arial"/>
              </a:rPr>
              <a:t>радиоактивности </a:t>
            </a:r>
            <a:r>
              <a:rPr dirty="0" sz="1400" spc="50">
                <a:latin typeface="Arial"/>
                <a:cs typeface="Arial"/>
              </a:rPr>
              <a:t>в </a:t>
            </a:r>
            <a:r>
              <a:rPr dirty="0" sz="1400" spc="30">
                <a:latin typeface="Arial"/>
                <a:cs typeface="Arial"/>
              </a:rPr>
              <a:t>газообразных</a:t>
            </a:r>
            <a:r>
              <a:rPr dirty="0" sz="1400" spc="-125">
                <a:latin typeface="Arial"/>
                <a:cs typeface="Arial"/>
              </a:rPr>
              <a:t> </a:t>
            </a:r>
            <a:r>
              <a:rPr dirty="0" sz="1400" spc="15">
                <a:latin typeface="Arial"/>
                <a:cs typeface="Arial"/>
              </a:rPr>
              <a:t>выбросах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510"/>
              </a:lnSpc>
              <a:spcBef>
                <a:spcPts val="1010"/>
              </a:spcBef>
            </a:pPr>
            <a:r>
              <a:rPr dirty="0" sz="1400" spc="5">
                <a:latin typeface="Arial"/>
                <a:cs typeface="Arial"/>
              </a:rPr>
              <a:t>Пробоотбор </a:t>
            </a:r>
            <a:r>
              <a:rPr dirty="0" sz="1400" spc="25">
                <a:latin typeface="Arial"/>
                <a:cs typeface="Arial"/>
              </a:rPr>
              <a:t>соответствует </a:t>
            </a:r>
            <a:r>
              <a:rPr dirty="0" sz="1400" spc="15">
                <a:latin typeface="Arial"/>
                <a:cs typeface="Arial"/>
              </a:rPr>
              <a:t>требованиям </a:t>
            </a:r>
            <a:r>
              <a:rPr dirty="0" sz="1400" spc="25">
                <a:latin typeface="Arial"/>
                <a:cs typeface="Arial"/>
              </a:rPr>
              <a:t>стандарта </a:t>
            </a:r>
            <a:r>
              <a:rPr dirty="0" sz="1400" spc="-100">
                <a:latin typeface="Arial"/>
                <a:cs typeface="Arial"/>
              </a:rPr>
              <a:t>ИСО  </a:t>
            </a:r>
            <a:r>
              <a:rPr dirty="0" sz="1400" spc="5">
                <a:latin typeface="Arial"/>
                <a:cs typeface="Arial"/>
              </a:rPr>
              <a:t>2889:2010 </a:t>
            </a:r>
            <a:r>
              <a:rPr dirty="0" sz="1400" spc="-15">
                <a:latin typeface="Arial"/>
                <a:cs typeface="Arial"/>
              </a:rPr>
              <a:t>Отбор </a:t>
            </a:r>
            <a:r>
              <a:rPr dirty="0" sz="1400" spc="5">
                <a:latin typeface="Arial"/>
                <a:cs typeface="Arial"/>
              </a:rPr>
              <a:t>проб </a:t>
            </a:r>
            <a:r>
              <a:rPr dirty="0" sz="1400" spc="35">
                <a:latin typeface="Arial"/>
                <a:cs typeface="Arial"/>
              </a:rPr>
              <a:t>радиоактивных </a:t>
            </a:r>
            <a:r>
              <a:rPr dirty="0" sz="1400" spc="10">
                <a:latin typeface="Arial"/>
                <a:cs typeface="Arial"/>
              </a:rPr>
              <a:t>материалов </a:t>
            </a:r>
            <a:r>
              <a:rPr dirty="0" sz="1400" spc="50">
                <a:latin typeface="Arial"/>
                <a:cs typeface="Arial"/>
              </a:rPr>
              <a:t>в  </a:t>
            </a:r>
            <a:r>
              <a:rPr dirty="0" sz="1400" spc="25">
                <a:latin typeface="Arial"/>
                <a:cs typeface="Arial"/>
              </a:rPr>
              <a:t>воздухе </a:t>
            </a:r>
            <a:r>
              <a:rPr dirty="0" sz="1400" spc="60">
                <a:latin typeface="Arial"/>
                <a:cs typeface="Arial"/>
              </a:rPr>
              <a:t>из</a:t>
            </a:r>
            <a:r>
              <a:rPr dirty="0" sz="1400" spc="-270">
                <a:latin typeface="Arial"/>
                <a:cs typeface="Arial"/>
              </a:rPr>
              <a:t> </a:t>
            </a:r>
            <a:r>
              <a:rPr dirty="0" sz="1400" spc="15">
                <a:latin typeface="Arial"/>
                <a:cs typeface="Arial"/>
              </a:rPr>
              <a:t>венттруб и </a:t>
            </a:r>
            <a:r>
              <a:rPr dirty="0" sz="1400" spc="20">
                <a:latin typeface="Arial"/>
                <a:cs typeface="Arial"/>
              </a:rPr>
              <a:t>каналов ядерных </a:t>
            </a:r>
            <a:r>
              <a:rPr dirty="0" sz="1400" spc="35">
                <a:latin typeface="Arial"/>
                <a:cs typeface="Arial"/>
              </a:rPr>
              <a:t>установок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2486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130"/>
              <a:t>Система</a:t>
            </a:r>
            <a:r>
              <a:rPr dirty="0" sz="3200" spc="-385"/>
              <a:t> </a:t>
            </a:r>
            <a:r>
              <a:rPr dirty="0" sz="3200" spc="-50"/>
              <a:t>контроля</a:t>
            </a:r>
            <a:r>
              <a:rPr dirty="0" sz="3200" spc="-370"/>
              <a:t> </a:t>
            </a:r>
            <a:r>
              <a:rPr dirty="0" sz="3200" spc="-65"/>
              <a:t>газоаэрозольных</a:t>
            </a:r>
            <a:r>
              <a:rPr dirty="0" sz="3200" spc="-355"/>
              <a:t> </a:t>
            </a:r>
            <a:r>
              <a:rPr dirty="0" sz="3200" spc="-60"/>
              <a:t>выбросов</a:t>
            </a:r>
            <a:r>
              <a:rPr dirty="0" sz="3200" spc="-370"/>
              <a:t> </a:t>
            </a:r>
            <a:r>
              <a:rPr dirty="0" sz="3200" spc="-204"/>
              <a:t>(СКГАВ)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8253983" y="1760220"/>
            <a:ext cx="1822475" cy="41263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323076" y="1962911"/>
            <a:ext cx="1927449" cy="39281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4670" y="480059"/>
            <a:ext cx="7296776" cy="6377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80059"/>
            <a:ext cx="12192000" cy="1082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16938" y="2148075"/>
            <a:ext cx="4147820" cy="35915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0665" marR="568325" indent="-228600">
              <a:lnSpc>
                <a:spcPts val="1730"/>
              </a:lnSpc>
              <a:tabLst>
                <a:tab pos="240665" algn="l"/>
              </a:tabLst>
            </a:pPr>
            <a:r>
              <a:rPr dirty="0" sz="1600" spc="-5">
                <a:latin typeface="Arial"/>
                <a:cs typeface="Arial"/>
              </a:rPr>
              <a:t>•	</a:t>
            </a:r>
            <a:r>
              <a:rPr dirty="0" sz="1600" spc="10">
                <a:latin typeface="Arial"/>
                <a:cs typeface="Arial"/>
              </a:rPr>
              <a:t>измерение</a:t>
            </a:r>
            <a:r>
              <a:rPr dirty="0" sz="1600" spc="-65">
                <a:latin typeface="Arial"/>
                <a:cs typeface="Arial"/>
              </a:rPr>
              <a:t> </a:t>
            </a:r>
            <a:r>
              <a:rPr dirty="0" sz="1600" spc="-110">
                <a:latin typeface="Arial"/>
                <a:cs typeface="Arial"/>
              </a:rPr>
              <a:t>ОА</a:t>
            </a:r>
            <a:r>
              <a:rPr dirty="0" sz="1600" spc="-80">
                <a:latin typeface="Arial"/>
                <a:cs typeface="Arial"/>
              </a:rPr>
              <a:t> </a:t>
            </a:r>
            <a:r>
              <a:rPr dirty="0" sz="1600" spc="40">
                <a:latin typeface="Arial"/>
                <a:cs typeface="Arial"/>
              </a:rPr>
              <a:t>гамма</a:t>
            </a:r>
            <a:r>
              <a:rPr dirty="0" sz="1600" spc="40">
                <a:latin typeface="Arial"/>
                <a:cs typeface="Arial"/>
              </a:rPr>
              <a:t>-</a:t>
            </a:r>
            <a:r>
              <a:rPr dirty="0" sz="1600" spc="40">
                <a:latin typeface="Arial"/>
                <a:cs typeface="Arial"/>
              </a:rPr>
              <a:t>излучающих </a:t>
            </a:r>
            <a:r>
              <a:rPr dirty="0" sz="1600">
                <a:latin typeface="Arial"/>
                <a:cs typeface="Arial"/>
              </a:rPr>
              <a:t> </a:t>
            </a:r>
            <a:r>
              <a:rPr dirty="0" sz="1600" spc="30">
                <a:latin typeface="Arial"/>
                <a:cs typeface="Arial"/>
              </a:rPr>
              <a:t>радионуклидов </a:t>
            </a:r>
            <a:r>
              <a:rPr dirty="0" sz="1600" spc="55">
                <a:latin typeface="Arial"/>
                <a:cs typeface="Arial"/>
              </a:rPr>
              <a:t>в</a:t>
            </a:r>
            <a:r>
              <a:rPr dirty="0" sz="1600" spc="-170">
                <a:latin typeface="Arial"/>
                <a:cs typeface="Arial"/>
              </a:rPr>
              <a:t> </a:t>
            </a:r>
            <a:r>
              <a:rPr dirty="0" sz="1600" spc="45">
                <a:latin typeface="Arial"/>
                <a:cs typeface="Arial"/>
              </a:rPr>
              <a:t>жидкостях;</a:t>
            </a:r>
            <a:endParaRPr sz="1600">
              <a:latin typeface="Arial"/>
              <a:cs typeface="Arial"/>
            </a:endParaRPr>
          </a:p>
          <a:p>
            <a:pPr marL="241300" marR="86995" indent="-228600">
              <a:lnSpc>
                <a:spcPts val="1730"/>
              </a:lnSpc>
              <a:spcBef>
                <a:spcPts val="990"/>
              </a:spcBef>
              <a:tabLst>
                <a:tab pos="240665" algn="l"/>
              </a:tabLst>
            </a:pPr>
            <a:r>
              <a:rPr dirty="0" sz="1600" spc="-5">
                <a:latin typeface="Arial"/>
                <a:cs typeface="Arial"/>
              </a:rPr>
              <a:t>•	</a:t>
            </a:r>
            <a:r>
              <a:rPr dirty="0" sz="1600" spc="35">
                <a:latin typeface="Arial"/>
                <a:cs typeface="Arial"/>
              </a:rPr>
              <a:t>контроль</a:t>
            </a:r>
            <a:r>
              <a:rPr dirty="0" sz="1600" spc="-65">
                <a:latin typeface="Arial"/>
                <a:cs typeface="Arial"/>
              </a:rPr>
              <a:t> </a:t>
            </a:r>
            <a:r>
              <a:rPr dirty="0" sz="1600" spc="25">
                <a:latin typeface="Arial"/>
                <a:cs typeface="Arial"/>
              </a:rPr>
              <a:t>герметичности </a:t>
            </a:r>
            <a:r>
              <a:rPr dirty="0" sz="1600" spc="5">
                <a:latin typeface="Arial"/>
                <a:cs typeface="Arial"/>
              </a:rPr>
              <a:t> </a:t>
            </a:r>
            <a:r>
              <a:rPr dirty="0" sz="1600" spc="15">
                <a:latin typeface="Arial"/>
                <a:cs typeface="Arial"/>
              </a:rPr>
              <a:t>парогенераторов </a:t>
            </a:r>
            <a:r>
              <a:rPr dirty="0" sz="1600" spc="25">
                <a:latin typeface="Arial"/>
                <a:cs typeface="Arial"/>
              </a:rPr>
              <a:t>по </a:t>
            </a:r>
            <a:r>
              <a:rPr dirty="0" sz="1600" spc="45">
                <a:latin typeface="Arial"/>
                <a:cs typeface="Arial"/>
              </a:rPr>
              <a:t>активности</a:t>
            </a:r>
            <a:r>
              <a:rPr dirty="0" sz="1600" spc="-210">
                <a:latin typeface="Arial"/>
                <a:cs typeface="Arial"/>
              </a:rPr>
              <a:t> </a:t>
            </a:r>
            <a:r>
              <a:rPr dirty="0" sz="1600" spc="65">
                <a:latin typeface="Arial"/>
                <a:cs typeface="Arial"/>
              </a:rPr>
              <a:t>азота</a:t>
            </a:r>
            <a:r>
              <a:rPr dirty="0" sz="1600" spc="65">
                <a:latin typeface="Arial"/>
                <a:cs typeface="Arial"/>
              </a:rPr>
              <a:t>-  </a:t>
            </a:r>
            <a:r>
              <a:rPr dirty="0" sz="1600" spc="5">
                <a:latin typeface="Arial"/>
                <a:cs typeface="Arial"/>
              </a:rPr>
              <a:t>16</a:t>
            </a:r>
            <a:endParaRPr sz="1600">
              <a:latin typeface="Arial"/>
              <a:cs typeface="Arial"/>
            </a:endParaRPr>
          </a:p>
          <a:p>
            <a:pPr marL="12700" marR="685800" indent="-635">
              <a:lnSpc>
                <a:spcPts val="1730"/>
              </a:lnSpc>
              <a:spcBef>
                <a:spcPts val="990"/>
              </a:spcBef>
            </a:pPr>
            <a:r>
              <a:rPr dirty="0" sz="1600" spc="15">
                <a:latin typeface="Arial"/>
                <a:cs typeface="Arial"/>
              </a:rPr>
              <a:t>Тип </a:t>
            </a:r>
            <a:r>
              <a:rPr dirty="0" sz="1600" spc="30">
                <a:latin typeface="Arial"/>
                <a:cs typeface="Arial"/>
              </a:rPr>
              <a:t>детектора: </a:t>
            </a:r>
            <a:r>
              <a:rPr dirty="0" sz="1600" spc="20">
                <a:latin typeface="Arial"/>
                <a:cs typeface="Arial"/>
              </a:rPr>
              <a:t>сцинтилляционный  </a:t>
            </a:r>
            <a:r>
              <a:rPr dirty="0" sz="1600" spc="35">
                <a:latin typeface="Arial"/>
                <a:cs typeface="Arial"/>
              </a:rPr>
              <a:t>спектрометрический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dirty="0" sz="1600" spc="45">
                <a:latin typeface="Arial"/>
                <a:cs typeface="Arial"/>
              </a:rPr>
              <a:t>Диапазон</a:t>
            </a:r>
            <a:r>
              <a:rPr dirty="0" sz="1600" spc="-80">
                <a:latin typeface="Arial"/>
                <a:cs typeface="Arial"/>
              </a:rPr>
              <a:t> </a:t>
            </a:r>
            <a:r>
              <a:rPr dirty="0" sz="1600" spc="20">
                <a:latin typeface="Arial"/>
                <a:cs typeface="Arial"/>
              </a:rPr>
              <a:t>энергий</a:t>
            </a:r>
            <a:r>
              <a:rPr dirty="0" sz="1600" spc="-70">
                <a:latin typeface="Arial"/>
                <a:cs typeface="Arial"/>
              </a:rPr>
              <a:t> </a:t>
            </a:r>
            <a:r>
              <a:rPr dirty="0" sz="1600" spc="35">
                <a:latin typeface="Arial"/>
                <a:cs typeface="Arial"/>
              </a:rPr>
              <a:t>фотонов:</a:t>
            </a:r>
            <a:r>
              <a:rPr dirty="0" sz="1600" spc="-75">
                <a:latin typeface="Arial"/>
                <a:cs typeface="Arial"/>
              </a:rPr>
              <a:t> </a:t>
            </a:r>
            <a:r>
              <a:rPr dirty="0" sz="1600" spc="5">
                <a:latin typeface="Arial"/>
                <a:cs typeface="Arial"/>
              </a:rPr>
              <a:t>50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 spc="185">
                <a:latin typeface="Arial"/>
                <a:cs typeface="Arial"/>
              </a:rPr>
              <a:t>-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 spc="5">
                <a:latin typeface="Arial"/>
                <a:cs typeface="Arial"/>
              </a:rPr>
              <a:t>7200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 spc="50">
                <a:latin typeface="Arial"/>
                <a:cs typeface="Arial"/>
              </a:rPr>
              <a:t>кэВ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1730"/>
              </a:lnSpc>
              <a:spcBef>
                <a:spcPts val="1019"/>
              </a:spcBef>
            </a:pPr>
            <a:r>
              <a:rPr dirty="0" sz="1600" spc="15">
                <a:latin typeface="Arial"/>
                <a:cs typeface="Arial"/>
              </a:rPr>
              <a:t>Соответствует </a:t>
            </a:r>
            <a:r>
              <a:rPr dirty="0" sz="1600" spc="20">
                <a:latin typeface="Arial"/>
                <a:cs typeface="Arial"/>
              </a:rPr>
              <a:t>требованиям </a:t>
            </a:r>
            <a:r>
              <a:rPr dirty="0" sz="1600" spc="25">
                <a:latin typeface="Arial"/>
                <a:cs typeface="Arial"/>
              </a:rPr>
              <a:t>стандарта  </a:t>
            </a:r>
            <a:r>
              <a:rPr dirty="0" sz="1600" spc="20">
                <a:latin typeface="Arial"/>
                <a:cs typeface="Arial"/>
              </a:rPr>
              <a:t>МЭК </a:t>
            </a:r>
            <a:r>
              <a:rPr dirty="0" sz="1600" spc="-114">
                <a:latin typeface="Arial"/>
                <a:cs typeface="Arial"/>
              </a:rPr>
              <a:t>IEC </a:t>
            </a:r>
            <a:r>
              <a:rPr dirty="0" sz="1600" spc="-10">
                <a:latin typeface="Arial"/>
                <a:cs typeface="Arial"/>
              </a:rPr>
              <a:t>60768:2009</a:t>
            </a:r>
            <a:r>
              <a:rPr dirty="0" sz="1600" spc="-10">
                <a:latin typeface="Arial"/>
                <a:cs typeface="Arial"/>
              </a:rPr>
              <a:t>, </a:t>
            </a:r>
            <a:r>
              <a:rPr dirty="0" sz="1600" spc="-5">
                <a:latin typeface="Arial"/>
                <a:cs typeface="Arial"/>
              </a:rPr>
              <a:t>Оборудование </a:t>
            </a:r>
            <a:r>
              <a:rPr dirty="0" sz="1600" spc="20">
                <a:latin typeface="Arial"/>
                <a:cs typeface="Arial"/>
              </a:rPr>
              <a:t>для  </a:t>
            </a:r>
            <a:r>
              <a:rPr dirty="0" sz="1600" spc="20">
                <a:latin typeface="Arial"/>
                <a:cs typeface="Arial"/>
              </a:rPr>
              <a:t>непрерывного </a:t>
            </a:r>
            <a:r>
              <a:rPr dirty="0" sz="1600" spc="25">
                <a:latin typeface="Arial"/>
                <a:cs typeface="Arial"/>
              </a:rPr>
              <a:t>ин</a:t>
            </a:r>
            <a:r>
              <a:rPr dirty="0" sz="1600" spc="25">
                <a:latin typeface="Arial"/>
                <a:cs typeface="Arial"/>
              </a:rPr>
              <a:t>-</a:t>
            </a:r>
            <a:r>
              <a:rPr dirty="0" sz="1600" spc="25">
                <a:latin typeface="Arial"/>
                <a:cs typeface="Arial"/>
              </a:rPr>
              <a:t>лайн </a:t>
            </a:r>
            <a:r>
              <a:rPr dirty="0" sz="1600" spc="-10">
                <a:latin typeface="Arial"/>
                <a:cs typeface="Arial"/>
              </a:rPr>
              <a:t>или </a:t>
            </a:r>
            <a:r>
              <a:rPr dirty="0" sz="1600" spc="25">
                <a:latin typeface="Arial"/>
                <a:cs typeface="Arial"/>
              </a:rPr>
              <a:t>он</a:t>
            </a:r>
            <a:r>
              <a:rPr dirty="0" sz="1600" spc="25">
                <a:latin typeface="Arial"/>
                <a:cs typeface="Arial"/>
              </a:rPr>
              <a:t>-</a:t>
            </a:r>
            <a:r>
              <a:rPr dirty="0" sz="1600" spc="25">
                <a:latin typeface="Arial"/>
                <a:cs typeface="Arial"/>
              </a:rPr>
              <a:t>лайн  </a:t>
            </a:r>
            <a:r>
              <a:rPr dirty="0" sz="1600" spc="30">
                <a:latin typeface="Arial"/>
                <a:cs typeface="Arial"/>
              </a:rPr>
              <a:t>мониторинга </a:t>
            </a:r>
            <a:r>
              <a:rPr dirty="0" sz="1600" spc="35">
                <a:latin typeface="Arial"/>
                <a:cs typeface="Arial"/>
              </a:rPr>
              <a:t>радиоактивности </a:t>
            </a:r>
            <a:r>
              <a:rPr dirty="0" sz="1600" spc="55">
                <a:latin typeface="Arial"/>
                <a:cs typeface="Arial"/>
              </a:rPr>
              <a:t>в  </a:t>
            </a:r>
            <a:r>
              <a:rPr dirty="0" sz="1600" spc="20">
                <a:latin typeface="Arial"/>
                <a:cs typeface="Arial"/>
              </a:rPr>
              <a:t>технологических </a:t>
            </a:r>
            <a:r>
              <a:rPr dirty="0" sz="1600" spc="40">
                <a:latin typeface="Arial"/>
                <a:cs typeface="Arial"/>
              </a:rPr>
              <a:t>потоках </a:t>
            </a:r>
            <a:r>
              <a:rPr dirty="0" sz="1600" spc="20">
                <a:latin typeface="Arial"/>
                <a:cs typeface="Arial"/>
              </a:rPr>
              <a:t>для</a:t>
            </a:r>
            <a:r>
              <a:rPr dirty="0" sz="1600" spc="-170">
                <a:latin typeface="Arial"/>
                <a:cs typeface="Arial"/>
              </a:rPr>
              <a:t> </a:t>
            </a:r>
            <a:r>
              <a:rPr dirty="0" sz="1600" spc="20">
                <a:latin typeface="Arial"/>
                <a:cs typeface="Arial"/>
              </a:rPr>
              <a:t>нормальных  </a:t>
            </a:r>
            <a:r>
              <a:rPr dirty="0" sz="1600" spc="10">
                <a:latin typeface="Arial"/>
                <a:cs typeface="Arial"/>
              </a:rPr>
              <a:t>и </a:t>
            </a:r>
            <a:r>
              <a:rPr dirty="0" sz="1600" spc="20">
                <a:latin typeface="Arial"/>
                <a:cs typeface="Arial"/>
              </a:rPr>
              <a:t>аварийных</a:t>
            </a:r>
            <a:r>
              <a:rPr dirty="0" sz="1600" spc="-160">
                <a:latin typeface="Arial"/>
                <a:cs typeface="Arial"/>
              </a:rPr>
              <a:t> </a:t>
            </a:r>
            <a:r>
              <a:rPr dirty="0" sz="1600" spc="10">
                <a:latin typeface="Arial"/>
                <a:cs typeface="Arial"/>
              </a:rPr>
              <a:t>условий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2486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25"/>
              <a:t>Объемная </a:t>
            </a:r>
            <a:r>
              <a:rPr dirty="0" sz="3200" spc="105"/>
              <a:t>активность </a:t>
            </a:r>
            <a:r>
              <a:rPr dirty="0" sz="3200" spc="-190"/>
              <a:t>ЖРО. </a:t>
            </a:r>
            <a:r>
              <a:rPr dirty="0" sz="3200" spc="85"/>
              <a:t>Установка</a:t>
            </a:r>
            <a:r>
              <a:rPr dirty="0" sz="3200" spc="-335"/>
              <a:t> </a:t>
            </a:r>
            <a:r>
              <a:rPr dirty="0" sz="3200" spc="95"/>
              <a:t>УДГП</a:t>
            </a:r>
            <a:r>
              <a:rPr dirty="0" sz="3200" spc="95">
                <a:latin typeface="Arial"/>
                <a:cs typeface="Arial"/>
              </a:rPr>
              <a:t>-</a:t>
            </a:r>
            <a:r>
              <a:rPr dirty="0" sz="3200" spc="95"/>
              <a:t>01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19800" y="4204715"/>
            <a:ext cx="3081527" cy="24002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500872" y="1694688"/>
            <a:ext cx="2546603" cy="24841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861304" y="2403348"/>
            <a:ext cx="2513075" cy="20101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253728" y="4088891"/>
            <a:ext cx="2938271" cy="27553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4670" y="480059"/>
            <a:ext cx="7296776" cy="6377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80059"/>
            <a:ext cx="12192000" cy="1082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16939" y="1837951"/>
            <a:ext cx="4050029" cy="39382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804545">
              <a:lnSpc>
                <a:spcPts val="1730"/>
              </a:lnSpc>
            </a:pPr>
            <a:r>
              <a:rPr dirty="0" sz="1600" spc="20">
                <a:latin typeface="Arial"/>
                <a:cs typeface="Arial"/>
              </a:rPr>
              <a:t>Индивидуальный </a:t>
            </a:r>
            <a:r>
              <a:rPr dirty="0" sz="1600" spc="25">
                <a:latin typeface="Arial"/>
                <a:cs typeface="Arial"/>
              </a:rPr>
              <a:t>пробоотборник  </a:t>
            </a:r>
            <a:r>
              <a:rPr dirty="0" sz="1600" spc="35">
                <a:latin typeface="Arial"/>
                <a:cs typeface="Arial"/>
              </a:rPr>
              <a:t>воздуха</a:t>
            </a:r>
            <a:r>
              <a:rPr dirty="0" sz="1600" spc="-114">
                <a:latin typeface="Arial"/>
                <a:cs typeface="Arial"/>
              </a:rPr>
              <a:t> </a:t>
            </a:r>
            <a:r>
              <a:rPr dirty="0" sz="1600" spc="30">
                <a:latin typeface="Arial"/>
                <a:cs typeface="Arial"/>
              </a:rPr>
              <a:t>ИПВ</a:t>
            </a:r>
            <a:r>
              <a:rPr dirty="0" sz="1600" spc="30">
                <a:latin typeface="Arial"/>
                <a:cs typeface="Arial"/>
              </a:rPr>
              <a:t>-</a:t>
            </a:r>
            <a:r>
              <a:rPr dirty="0" sz="1600" spc="30">
                <a:latin typeface="Arial"/>
                <a:cs typeface="Arial"/>
              </a:rPr>
              <a:t>01Д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1730"/>
              </a:lnSpc>
              <a:spcBef>
                <a:spcPts val="995"/>
              </a:spcBef>
            </a:pPr>
            <a:r>
              <a:rPr dirty="0" sz="1600" spc="30">
                <a:latin typeface="Arial"/>
                <a:cs typeface="Arial"/>
              </a:rPr>
              <a:t>Пороговый </a:t>
            </a:r>
            <a:r>
              <a:rPr dirty="0" sz="1600" spc="25">
                <a:latin typeface="Arial"/>
                <a:cs typeface="Arial"/>
              </a:rPr>
              <a:t>сигнализатор</a:t>
            </a:r>
            <a:r>
              <a:rPr dirty="0" sz="1600" spc="-140">
                <a:latin typeface="Arial"/>
                <a:cs typeface="Arial"/>
              </a:rPr>
              <a:t> </a:t>
            </a:r>
            <a:r>
              <a:rPr dirty="0" sz="1600" spc="40">
                <a:latin typeface="Arial"/>
                <a:cs typeface="Arial"/>
              </a:rPr>
              <a:t>радиоактивных  </a:t>
            </a:r>
            <a:r>
              <a:rPr dirty="0" sz="1600" spc="10">
                <a:latin typeface="Arial"/>
                <a:cs typeface="Arial"/>
              </a:rPr>
              <a:t>аэрозолей</a:t>
            </a:r>
            <a:r>
              <a:rPr dirty="0" sz="1600" spc="-110">
                <a:latin typeface="Arial"/>
                <a:cs typeface="Arial"/>
              </a:rPr>
              <a:t> </a:t>
            </a:r>
            <a:r>
              <a:rPr dirty="0" sz="1600" spc="20">
                <a:latin typeface="Arial"/>
                <a:cs typeface="Arial"/>
              </a:rPr>
              <a:t>ИРАА</a:t>
            </a:r>
            <a:r>
              <a:rPr dirty="0" sz="1600" spc="20">
                <a:latin typeface="Arial"/>
                <a:cs typeface="Arial"/>
              </a:rPr>
              <a:t>–</a:t>
            </a:r>
            <a:r>
              <a:rPr dirty="0" sz="1600" spc="20">
                <a:latin typeface="Arial"/>
                <a:cs typeface="Arial"/>
              </a:rPr>
              <a:t>01Д</a:t>
            </a:r>
            <a:endParaRPr sz="1600">
              <a:latin typeface="Arial"/>
              <a:cs typeface="Arial"/>
            </a:endParaRPr>
          </a:p>
          <a:p>
            <a:pPr marL="12700" marR="274320">
              <a:lnSpc>
                <a:spcPts val="1730"/>
              </a:lnSpc>
              <a:spcBef>
                <a:spcPts val="995"/>
              </a:spcBef>
            </a:pPr>
            <a:r>
              <a:rPr dirty="0" sz="1600" spc="35">
                <a:latin typeface="Arial"/>
                <a:cs typeface="Arial"/>
              </a:rPr>
              <a:t>Установка </a:t>
            </a:r>
            <a:r>
              <a:rPr dirty="0" sz="1600" spc="20">
                <a:latin typeface="Arial"/>
                <a:cs typeface="Arial"/>
              </a:rPr>
              <a:t>для измерений </a:t>
            </a:r>
            <a:r>
              <a:rPr dirty="0" sz="1600" spc="5">
                <a:latin typeface="Arial"/>
                <a:cs typeface="Arial"/>
              </a:rPr>
              <a:t>объемной  </a:t>
            </a:r>
            <a:r>
              <a:rPr dirty="0" sz="1600" spc="45">
                <a:latin typeface="Arial"/>
                <a:cs typeface="Arial"/>
              </a:rPr>
              <a:t>активности </a:t>
            </a:r>
            <a:r>
              <a:rPr dirty="0" sz="1600" spc="40">
                <a:latin typeface="Arial"/>
                <a:cs typeface="Arial"/>
              </a:rPr>
              <a:t>радиоактивных</a:t>
            </a:r>
            <a:r>
              <a:rPr dirty="0" sz="1600" spc="-145">
                <a:latin typeface="Arial"/>
                <a:cs typeface="Arial"/>
              </a:rPr>
              <a:t> </a:t>
            </a:r>
            <a:r>
              <a:rPr dirty="0" sz="1600" spc="10">
                <a:latin typeface="Arial"/>
                <a:cs typeface="Arial"/>
              </a:rPr>
              <a:t>аэрозолей  </a:t>
            </a:r>
            <a:r>
              <a:rPr dirty="0" sz="1600" spc="20">
                <a:latin typeface="Arial"/>
                <a:cs typeface="Arial"/>
              </a:rPr>
              <a:t>УДА</a:t>
            </a:r>
            <a:r>
              <a:rPr dirty="0" sz="1600" spc="20">
                <a:latin typeface="Arial"/>
                <a:cs typeface="Arial"/>
              </a:rPr>
              <a:t>-</a:t>
            </a:r>
            <a:r>
              <a:rPr dirty="0" sz="1600" spc="20">
                <a:latin typeface="Arial"/>
                <a:cs typeface="Arial"/>
              </a:rPr>
              <a:t>1АБ</a:t>
            </a:r>
            <a:endParaRPr sz="1600">
              <a:latin typeface="Arial"/>
              <a:cs typeface="Arial"/>
            </a:endParaRPr>
          </a:p>
          <a:p>
            <a:pPr marL="12700" marR="213360">
              <a:lnSpc>
                <a:spcPts val="1730"/>
              </a:lnSpc>
              <a:spcBef>
                <a:spcPts val="1005"/>
              </a:spcBef>
            </a:pPr>
            <a:r>
              <a:rPr dirty="0" sz="1600" spc="25">
                <a:latin typeface="Arial"/>
                <a:cs typeface="Arial"/>
              </a:rPr>
              <a:t>Портативные </a:t>
            </a:r>
            <a:r>
              <a:rPr dirty="0" sz="1600" spc="40">
                <a:latin typeface="Arial"/>
                <a:cs typeface="Arial"/>
              </a:rPr>
              <a:t>расходомеры</a:t>
            </a:r>
            <a:r>
              <a:rPr dirty="0" sz="1600" spc="40">
                <a:latin typeface="Arial"/>
                <a:cs typeface="Arial"/>
              </a:rPr>
              <a:t>-  </a:t>
            </a:r>
            <a:r>
              <a:rPr dirty="0" sz="1600" spc="25">
                <a:latin typeface="Arial"/>
                <a:cs typeface="Arial"/>
              </a:rPr>
              <a:t>пробоотборники </a:t>
            </a:r>
            <a:r>
              <a:rPr dirty="0" sz="1600" spc="35">
                <a:latin typeface="Arial"/>
                <a:cs typeface="Arial"/>
              </a:rPr>
              <a:t>воздуха </a:t>
            </a:r>
            <a:r>
              <a:rPr dirty="0" sz="1600" spc="-10">
                <a:latin typeface="Arial"/>
                <a:cs typeface="Arial"/>
              </a:rPr>
              <a:t>ПВП</a:t>
            </a:r>
            <a:r>
              <a:rPr dirty="0" sz="1600" spc="-10">
                <a:latin typeface="Arial"/>
                <a:cs typeface="Arial"/>
              </a:rPr>
              <a:t>-</a:t>
            </a:r>
            <a:r>
              <a:rPr dirty="0" sz="1600" spc="-10">
                <a:latin typeface="Arial"/>
                <a:cs typeface="Arial"/>
              </a:rPr>
              <a:t>06,</a:t>
            </a:r>
            <a:r>
              <a:rPr dirty="0" sz="1600" spc="-190">
                <a:latin typeface="Arial"/>
                <a:cs typeface="Arial"/>
              </a:rPr>
              <a:t> </a:t>
            </a:r>
            <a:r>
              <a:rPr dirty="0" sz="1600" spc="10">
                <a:latin typeface="Arial"/>
                <a:cs typeface="Arial"/>
              </a:rPr>
              <a:t>ПВП</a:t>
            </a:r>
            <a:r>
              <a:rPr dirty="0" sz="1600" spc="10">
                <a:latin typeface="Arial"/>
                <a:cs typeface="Arial"/>
              </a:rPr>
              <a:t>-  </a:t>
            </a:r>
            <a:r>
              <a:rPr dirty="0" sz="1600" spc="50">
                <a:latin typeface="Arial"/>
                <a:cs typeface="Arial"/>
              </a:rPr>
              <a:t>01Д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dirty="0" sz="1600" spc="-5">
                <a:latin typeface="Arial"/>
                <a:cs typeface="Arial"/>
              </a:rPr>
              <a:t>Фильтродержатель,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 spc="30">
                <a:latin typeface="Arial"/>
                <a:cs typeface="Arial"/>
              </a:rPr>
              <a:t>каплеотбойник</a:t>
            </a:r>
            <a:endParaRPr sz="1600">
              <a:latin typeface="Arial"/>
              <a:cs typeface="Arial"/>
            </a:endParaRPr>
          </a:p>
          <a:p>
            <a:pPr marL="12700" marR="229870">
              <a:lnSpc>
                <a:spcPts val="1730"/>
              </a:lnSpc>
              <a:spcBef>
                <a:spcPts val="1019"/>
              </a:spcBef>
            </a:pPr>
            <a:r>
              <a:rPr dirty="0" sz="1600" spc="15">
                <a:latin typeface="Arial"/>
                <a:cs typeface="Arial"/>
              </a:rPr>
              <a:t>Альфа</a:t>
            </a:r>
            <a:r>
              <a:rPr dirty="0" sz="1600" spc="15">
                <a:latin typeface="Arial"/>
                <a:cs typeface="Arial"/>
              </a:rPr>
              <a:t>-</a:t>
            </a:r>
            <a:r>
              <a:rPr dirty="0" sz="1600" spc="15">
                <a:latin typeface="Arial"/>
                <a:cs typeface="Arial"/>
              </a:rPr>
              <a:t>бета </a:t>
            </a:r>
            <a:r>
              <a:rPr dirty="0" sz="1600" spc="25">
                <a:latin typeface="Arial"/>
                <a:cs typeface="Arial"/>
              </a:rPr>
              <a:t>радиометр </a:t>
            </a:r>
            <a:r>
              <a:rPr dirty="0" sz="1600" spc="20">
                <a:latin typeface="Arial"/>
                <a:cs typeface="Arial"/>
              </a:rPr>
              <a:t>для</a:t>
            </a:r>
            <a:r>
              <a:rPr dirty="0" sz="1600" spc="-175">
                <a:latin typeface="Arial"/>
                <a:cs typeface="Arial"/>
              </a:rPr>
              <a:t> </a:t>
            </a:r>
            <a:r>
              <a:rPr dirty="0" sz="1600" spc="20">
                <a:latin typeface="Arial"/>
                <a:cs typeface="Arial"/>
              </a:rPr>
              <a:t>измерения  </a:t>
            </a:r>
            <a:r>
              <a:rPr dirty="0" sz="1600" spc="25">
                <a:latin typeface="Arial"/>
                <a:cs typeface="Arial"/>
              </a:rPr>
              <a:t>малых </a:t>
            </a:r>
            <a:r>
              <a:rPr dirty="0" sz="1600" spc="35">
                <a:latin typeface="Arial"/>
                <a:cs typeface="Arial"/>
              </a:rPr>
              <a:t>активностей </a:t>
            </a:r>
            <a:r>
              <a:rPr dirty="0" sz="1600" spc="20">
                <a:latin typeface="Arial"/>
                <a:cs typeface="Arial"/>
              </a:rPr>
              <a:t>УМФ</a:t>
            </a:r>
            <a:r>
              <a:rPr dirty="0" sz="1600" spc="20">
                <a:latin typeface="Arial"/>
                <a:cs typeface="Arial"/>
              </a:rPr>
              <a:t>-</a:t>
            </a:r>
            <a:r>
              <a:rPr dirty="0" sz="1600" spc="20">
                <a:latin typeface="Arial"/>
                <a:cs typeface="Arial"/>
              </a:rPr>
              <a:t>2000 для  измерения </a:t>
            </a:r>
            <a:r>
              <a:rPr dirty="0" sz="1600" spc="35">
                <a:latin typeface="Arial"/>
                <a:cs typeface="Arial"/>
              </a:rPr>
              <a:t>активностей </a:t>
            </a:r>
            <a:r>
              <a:rPr dirty="0" sz="1600" spc="30">
                <a:latin typeface="Arial"/>
                <a:cs typeface="Arial"/>
              </a:rPr>
              <a:t>фильтров </a:t>
            </a:r>
            <a:r>
              <a:rPr dirty="0" sz="1600" spc="10">
                <a:latin typeface="Arial"/>
                <a:cs typeface="Arial"/>
              </a:rPr>
              <a:t>и  </a:t>
            </a:r>
            <a:r>
              <a:rPr dirty="0" sz="1600" spc="70">
                <a:latin typeface="Arial"/>
                <a:cs typeface="Arial"/>
              </a:rPr>
              <a:t>мазков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2486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60"/>
              <a:t>Контроль</a:t>
            </a:r>
            <a:r>
              <a:rPr dirty="0" sz="3200" spc="-100"/>
              <a:t> </a:t>
            </a:r>
            <a:r>
              <a:rPr dirty="0" sz="3200" spc="30"/>
              <a:t>аэрозолей</a:t>
            </a:r>
            <a:r>
              <a:rPr dirty="0" sz="3200" spc="-95"/>
              <a:t> </a:t>
            </a:r>
            <a:r>
              <a:rPr dirty="0" sz="3200" spc="114"/>
              <a:t>в</a:t>
            </a:r>
            <a:r>
              <a:rPr dirty="0" sz="3200" spc="-85"/>
              <a:t> </a:t>
            </a:r>
            <a:r>
              <a:rPr dirty="0" sz="3200" spc="65"/>
              <a:t>воздухе</a:t>
            </a:r>
            <a:r>
              <a:rPr dirty="0" sz="3200" spc="-95"/>
              <a:t> </a:t>
            </a:r>
            <a:r>
              <a:rPr dirty="0" sz="3200"/>
              <a:t>рабочей</a:t>
            </a:r>
            <a:r>
              <a:rPr dirty="0" sz="3200" spc="-95"/>
              <a:t> </a:t>
            </a:r>
            <a:r>
              <a:rPr dirty="0" sz="3200" spc="145"/>
              <a:t>зоны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6295644" y="2763012"/>
            <a:ext cx="1734311" cy="2353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921752" y="3776471"/>
            <a:ext cx="1510283" cy="2764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521452" y="1941576"/>
            <a:ext cx="1805939" cy="14767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077200" y="1915667"/>
            <a:ext cx="1554479" cy="11810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631680" y="1790700"/>
            <a:ext cx="1333499" cy="26319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576059" y="5475732"/>
            <a:ext cx="1173479" cy="11262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374123" y="4507991"/>
            <a:ext cx="966215" cy="10866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698491" y="4085844"/>
            <a:ext cx="1853183" cy="27721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0680" y="469391"/>
            <a:ext cx="6220767" cy="6388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80059"/>
            <a:ext cx="12192000" cy="1082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16862" y="1839475"/>
            <a:ext cx="4941570" cy="4112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161290">
              <a:lnSpc>
                <a:spcPts val="1939"/>
              </a:lnSpc>
            </a:pPr>
            <a:r>
              <a:rPr dirty="0" sz="1800" spc="-10">
                <a:latin typeface="Calibri"/>
                <a:cs typeface="Calibri"/>
              </a:rPr>
              <a:t>Детекторы </a:t>
            </a:r>
            <a:r>
              <a:rPr dirty="0" sz="1800">
                <a:latin typeface="Calibri"/>
                <a:cs typeface="Calibri"/>
              </a:rPr>
              <a:t>– </a:t>
            </a:r>
            <a:r>
              <a:rPr dirty="0" sz="1800" spc="-5">
                <a:latin typeface="Calibri"/>
                <a:cs typeface="Calibri"/>
              </a:rPr>
              <a:t>сцинтилляционные </a:t>
            </a:r>
            <a:r>
              <a:rPr dirty="0" sz="1800">
                <a:latin typeface="Calibri"/>
                <a:cs typeface="Calibri"/>
              </a:rPr>
              <a:t>с </a:t>
            </a:r>
            <a:r>
              <a:rPr dirty="0" sz="1800" spc="-5">
                <a:latin typeface="Calibri"/>
                <a:cs typeface="Calibri"/>
              </a:rPr>
              <a:t>кремниевыми  </a:t>
            </a:r>
            <a:r>
              <a:rPr dirty="0" sz="1800" spc="-10">
                <a:latin typeface="Calibri"/>
                <a:cs typeface="Calibri"/>
              </a:rPr>
              <a:t>фотоэлектронными умножителями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(</a:t>
            </a:r>
            <a:r>
              <a:rPr dirty="0" sz="1800" spc="-5">
                <a:latin typeface="Calibri"/>
                <a:cs typeface="Calibri"/>
              </a:rPr>
              <a:t>Si-</a:t>
            </a:r>
            <a:r>
              <a:rPr dirty="0" sz="1800" spc="-5">
                <a:latin typeface="Calibri"/>
                <a:cs typeface="Calibri"/>
              </a:rPr>
              <a:t>PM)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dirty="0" sz="1800" spc="-10">
                <a:latin typeface="Calibri"/>
                <a:cs typeface="Calibri"/>
              </a:rPr>
              <a:t>Одновременный мониторинг </a:t>
            </a:r>
            <a:r>
              <a:rPr dirty="0" sz="1800" spc="-5">
                <a:latin typeface="Calibri"/>
                <a:cs typeface="Calibri"/>
              </a:rPr>
              <a:t>рук </a:t>
            </a:r>
            <a:r>
              <a:rPr dirty="0" sz="1800">
                <a:latin typeface="Calibri"/>
                <a:cs typeface="Calibri"/>
              </a:rPr>
              <a:t>с </a:t>
            </a:r>
            <a:r>
              <a:rPr dirty="0" sz="1800" spc="-5">
                <a:latin typeface="Calibri"/>
                <a:cs typeface="Calibri"/>
              </a:rPr>
              <a:t>2</a:t>
            </a:r>
            <a:r>
              <a:rPr dirty="0" sz="1800" spc="-5">
                <a:latin typeface="Calibri"/>
                <a:cs typeface="Calibri"/>
              </a:rPr>
              <a:t>-</a:t>
            </a:r>
            <a:r>
              <a:rPr dirty="0" sz="1800" spc="-5">
                <a:latin typeface="Calibri"/>
                <a:cs typeface="Calibri"/>
              </a:rPr>
              <a:t>х</a:t>
            </a:r>
            <a:r>
              <a:rPr dirty="0" sz="1800" spc="9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сторон</a:t>
            </a:r>
            <a:endParaRPr sz="1800">
              <a:latin typeface="Calibri"/>
              <a:cs typeface="Calibri"/>
            </a:endParaRPr>
          </a:p>
          <a:p>
            <a:pPr marL="12700" marR="687705">
              <a:lnSpc>
                <a:spcPts val="1939"/>
              </a:lnSpc>
              <a:spcBef>
                <a:spcPts val="1025"/>
              </a:spcBef>
            </a:pPr>
            <a:r>
              <a:rPr dirty="0" sz="1800" spc="-10">
                <a:latin typeface="Calibri"/>
                <a:cs typeface="Calibri"/>
              </a:rPr>
              <a:t>Мониторинг </a:t>
            </a:r>
            <a:r>
              <a:rPr dirty="0" sz="1800" spc="-5">
                <a:latin typeface="Calibri"/>
                <a:cs typeface="Calibri"/>
              </a:rPr>
              <a:t>бета: все </a:t>
            </a:r>
            <a:r>
              <a:rPr dirty="0" sz="1800" spc="-10">
                <a:latin typeface="Calibri"/>
                <a:cs typeface="Calibri"/>
              </a:rPr>
              <a:t>блоки, </a:t>
            </a:r>
            <a:r>
              <a:rPr dirty="0" sz="1800" spc="-5">
                <a:latin typeface="Calibri"/>
                <a:cs typeface="Calibri"/>
              </a:rPr>
              <a:t>альфа: </a:t>
            </a:r>
            <a:r>
              <a:rPr dirty="0" sz="1800" spc="-20">
                <a:latin typeface="Calibri"/>
                <a:cs typeface="Calibri"/>
              </a:rPr>
              <a:t>только  </a:t>
            </a:r>
            <a:r>
              <a:rPr dirty="0" sz="1800" spc="-5">
                <a:latin typeface="Calibri"/>
                <a:cs typeface="Calibri"/>
              </a:rPr>
              <a:t>выносной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блок.</a:t>
            </a:r>
            <a:endParaRPr sz="1800">
              <a:latin typeface="Calibri"/>
              <a:cs typeface="Calibri"/>
            </a:endParaRPr>
          </a:p>
          <a:p>
            <a:pPr marL="12700" marR="21590">
              <a:lnSpc>
                <a:spcPts val="1939"/>
              </a:lnSpc>
              <a:spcBef>
                <a:spcPts val="1000"/>
              </a:spcBef>
            </a:pPr>
            <a:r>
              <a:rPr dirty="0" sz="1800" spc="-5">
                <a:latin typeface="Calibri"/>
                <a:cs typeface="Calibri"/>
              </a:rPr>
              <a:t>Диапазон измерений плотности </a:t>
            </a:r>
            <a:r>
              <a:rPr dirty="0" sz="1800" spc="-15">
                <a:latin typeface="Calibri"/>
                <a:cs typeface="Calibri"/>
              </a:rPr>
              <a:t>потока </a:t>
            </a:r>
            <a:r>
              <a:rPr dirty="0" sz="1800" spc="-5">
                <a:latin typeface="Calibri"/>
                <a:cs typeface="Calibri"/>
              </a:rPr>
              <a:t>бета</a:t>
            </a:r>
            <a:r>
              <a:rPr dirty="0" sz="1800" spc="-5">
                <a:latin typeface="Calibri"/>
                <a:cs typeface="Calibri"/>
              </a:rPr>
              <a:t>-  </a:t>
            </a:r>
            <a:r>
              <a:rPr dirty="0" sz="1800" spc="-5">
                <a:latin typeface="Calibri"/>
                <a:cs typeface="Calibri"/>
              </a:rPr>
              <a:t>частиц </a:t>
            </a:r>
            <a:r>
              <a:rPr dirty="0" sz="1800">
                <a:latin typeface="Calibri"/>
                <a:cs typeface="Calibri"/>
              </a:rPr>
              <a:t>в </a:t>
            </a:r>
            <a:r>
              <a:rPr dirty="0" sz="1800" spc="-5">
                <a:latin typeface="Calibri"/>
                <a:cs typeface="Calibri"/>
              </a:rPr>
              <a:t>диапазоне энергий </a:t>
            </a:r>
            <a:r>
              <a:rPr dirty="0" sz="1800" spc="-10">
                <a:latin typeface="Calibri"/>
                <a:cs typeface="Calibri"/>
              </a:rPr>
              <a:t>от </a:t>
            </a:r>
            <a:r>
              <a:rPr dirty="0" sz="1800" spc="-5">
                <a:latin typeface="Calibri"/>
                <a:cs typeface="Calibri"/>
              </a:rPr>
              <a:t>0,10 </a:t>
            </a:r>
            <a:r>
              <a:rPr dirty="0" sz="1800" spc="-10">
                <a:latin typeface="Calibri"/>
                <a:cs typeface="Calibri"/>
              </a:rPr>
              <a:t>до </a:t>
            </a:r>
            <a:r>
              <a:rPr dirty="0" sz="1800" spc="-5">
                <a:latin typeface="Calibri"/>
                <a:cs typeface="Calibri"/>
              </a:rPr>
              <a:t>2,5 МэВ: </a:t>
            </a:r>
            <a:r>
              <a:rPr dirty="0" sz="1800" spc="-10">
                <a:latin typeface="Calibri"/>
                <a:cs typeface="Calibri"/>
              </a:rPr>
              <a:t>от  </a:t>
            </a:r>
            <a:r>
              <a:rPr dirty="0" sz="1800" spc="-5">
                <a:latin typeface="Calibri"/>
                <a:cs typeface="Calibri"/>
              </a:rPr>
              <a:t>1,0 </a:t>
            </a:r>
            <a:r>
              <a:rPr dirty="0" sz="1800" spc="-10">
                <a:latin typeface="Calibri"/>
                <a:cs typeface="Calibri"/>
              </a:rPr>
              <a:t>до </a:t>
            </a:r>
            <a:r>
              <a:rPr dirty="0" sz="1800">
                <a:latin typeface="Calibri"/>
                <a:cs typeface="Calibri"/>
              </a:rPr>
              <a:t>25000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мин</a:t>
            </a:r>
            <a:r>
              <a:rPr dirty="0" baseline="25462" sz="1800" spc="-7">
                <a:latin typeface="Calibri"/>
                <a:cs typeface="Calibri"/>
              </a:rPr>
              <a:t>-</a:t>
            </a:r>
            <a:r>
              <a:rPr dirty="0" baseline="25462" sz="1800" spc="-7">
                <a:latin typeface="Calibri"/>
                <a:cs typeface="Calibri"/>
              </a:rPr>
              <a:t>1</a:t>
            </a:r>
            <a:r>
              <a:rPr dirty="0" sz="1800" spc="-5">
                <a:latin typeface="Calibri"/>
                <a:cs typeface="Calibri"/>
              </a:rPr>
              <a:t>∙см</a:t>
            </a:r>
            <a:r>
              <a:rPr dirty="0" baseline="25462" sz="1800" spc="-7">
                <a:latin typeface="Calibri"/>
                <a:cs typeface="Calibri"/>
              </a:rPr>
              <a:t>-</a:t>
            </a:r>
            <a:r>
              <a:rPr dirty="0" baseline="25462" sz="1800" spc="-7">
                <a:latin typeface="Calibri"/>
                <a:cs typeface="Calibri"/>
              </a:rPr>
              <a:t>2</a:t>
            </a:r>
            <a:r>
              <a:rPr dirty="0" sz="1800" spc="-5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12700" marR="22860">
              <a:lnSpc>
                <a:spcPts val="1939"/>
              </a:lnSpc>
              <a:spcBef>
                <a:spcPts val="1010"/>
              </a:spcBef>
            </a:pPr>
            <a:r>
              <a:rPr dirty="0" sz="1800" spc="-5">
                <a:latin typeface="Calibri"/>
                <a:cs typeface="Calibri"/>
              </a:rPr>
              <a:t>Диапазон измерений плотности </a:t>
            </a:r>
            <a:r>
              <a:rPr dirty="0" sz="1800" spc="-15">
                <a:latin typeface="Calibri"/>
                <a:cs typeface="Calibri"/>
              </a:rPr>
              <a:t>потока </a:t>
            </a:r>
            <a:r>
              <a:rPr dirty="0" sz="1800" spc="-5">
                <a:latin typeface="Calibri"/>
                <a:cs typeface="Calibri"/>
              </a:rPr>
              <a:t>альфа</a:t>
            </a:r>
            <a:r>
              <a:rPr dirty="0" sz="1800" spc="-5">
                <a:latin typeface="Calibri"/>
                <a:cs typeface="Calibri"/>
              </a:rPr>
              <a:t>-  </a:t>
            </a:r>
            <a:r>
              <a:rPr dirty="0" sz="1800" spc="-5">
                <a:latin typeface="Calibri"/>
                <a:cs typeface="Calibri"/>
              </a:rPr>
              <a:t>частиц </a:t>
            </a:r>
            <a:r>
              <a:rPr dirty="0" sz="1800">
                <a:latin typeface="Calibri"/>
                <a:cs typeface="Calibri"/>
              </a:rPr>
              <a:t>в </a:t>
            </a:r>
            <a:r>
              <a:rPr dirty="0" sz="1800" spc="-5">
                <a:latin typeface="Calibri"/>
                <a:cs typeface="Calibri"/>
              </a:rPr>
              <a:t>диапазоне энергий </a:t>
            </a:r>
            <a:r>
              <a:rPr dirty="0" sz="1800" spc="-10">
                <a:latin typeface="Calibri"/>
                <a:cs typeface="Calibri"/>
              </a:rPr>
              <a:t>от </a:t>
            </a:r>
            <a:r>
              <a:rPr dirty="0" sz="1800" spc="-5">
                <a:latin typeface="Calibri"/>
                <a:cs typeface="Calibri"/>
              </a:rPr>
              <a:t>4,13 </a:t>
            </a:r>
            <a:r>
              <a:rPr dirty="0" sz="1800" spc="-10">
                <a:latin typeface="Calibri"/>
                <a:cs typeface="Calibri"/>
              </a:rPr>
              <a:t>до </a:t>
            </a:r>
            <a:r>
              <a:rPr dirty="0" sz="1800" spc="-5">
                <a:latin typeface="Calibri"/>
                <a:cs typeface="Calibri"/>
              </a:rPr>
              <a:t>5,6 МэВ: </a:t>
            </a:r>
            <a:r>
              <a:rPr dirty="0" sz="1800" spc="-10">
                <a:latin typeface="Calibri"/>
                <a:cs typeface="Calibri"/>
              </a:rPr>
              <a:t>от  </a:t>
            </a:r>
            <a:r>
              <a:rPr dirty="0" sz="1800" spc="-5">
                <a:latin typeface="Calibri"/>
                <a:cs typeface="Calibri"/>
              </a:rPr>
              <a:t>0,1 </a:t>
            </a:r>
            <a:r>
              <a:rPr dirty="0" sz="1800" spc="-10">
                <a:latin typeface="Calibri"/>
                <a:cs typeface="Calibri"/>
              </a:rPr>
              <a:t>до </a:t>
            </a:r>
            <a:r>
              <a:rPr dirty="0" sz="1800">
                <a:latin typeface="Calibri"/>
                <a:cs typeface="Calibri"/>
              </a:rPr>
              <a:t>10000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мин</a:t>
            </a:r>
            <a:r>
              <a:rPr dirty="0" baseline="25462" sz="1800" spc="-7">
                <a:latin typeface="Calibri"/>
                <a:cs typeface="Calibri"/>
              </a:rPr>
              <a:t>-</a:t>
            </a:r>
            <a:r>
              <a:rPr dirty="0" baseline="25462" sz="1800" spc="-7">
                <a:latin typeface="Calibri"/>
                <a:cs typeface="Calibri"/>
              </a:rPr>
              <a:t>1</a:t>
            </a:r>
            <a:r>
              <a:rPr dirty="0" sz="1800" spc="-5">
                <a:latin typeface="Calibri"/>
                <a:cs typeface="Calibri"/>
              </a:rPr>
              <a:t>∙см</a:t>
            </a:r>
            <a:r>
              <a:rPr dirty="0" baseline="25462" sz="1800" spc="-7">
                <a:latin typeface="Calibri"/>
                <a:cs typeface="Calibri"/>
              </a:rPr>
              <a:t>-</a:t>
            </a:r>
            <a:r>
              <a:rPr dirty="0" baseline="25462" sz="1800" spc="-7">
                <a:latin typeface="Calibri"/>
                <a:cs typeface="Calibri"/>
              </a:rPr>
              <a:t>2</a:t>
            </a:r>
            <a:r>
              <a:rPr dirty="0" sz="1800" spc="-5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ts val="1939"/>
              </a:lnSpc>
              <a:spcBef>
                <a:spcPts val="1000"/>
              </a:spcBef>
            </a:pPr>
            <a:r>
              <a:rPr dirty="0" sz="1800" spc="-10">
                <a:latin typeface="Calibri"/>
                <a:cs typeface="Calibri"/>
              </a:rPr>
              <a:t>Соответствует </a:t>
            </a:r>
            <a:r>
              <a:rPr dirty="0" sz="1800" spc="-5">
                <a:latin typeface="Calibri"/>
                <a:cs typeface="Calibri"/>
              </a:rPr>
              <a:t>требованиям стандарта МЭК </a:t>
            </a:r>
            <a:r>
              <a:rPr dirty="0" sz="1800">
                <a:latin typeface="Calibri"/>
                <a:cs typeface="Calibri"/>
              </a:rPr>
              <a:t>61098,  </a:t>
            </a:r>
            <a:r>
              <a:rPr dirty="0" sz="1800" spc="-5">
                <a:latin typeface="Calibri"/>
                <a:cs typeface="Calibri"/>
              </a:rPr>
              <a:t>ed. </a:t>
            </a:r>
            <a:r>
              <a:rPr dirty="0" sz="1800">
                <a:latin typeface="Calibri"/>
                <a:cs typeface="Calibri"/>
              </a:rPr>
              <a:t>2, </a:t>
            </a:r>
            <a:r>
              <a:rPr dirty="0" sz="1800" spc="-5">
                <a:latin typeface="Calibri"/>
                <a:cs typeface="Calibri"/>
              </a:rPr>
              <a:t>2003</a:t>
            </a:r>
            <a:r>
              <a:rPr dirty="0" sz="1800" spc="-5">
                <a:latin typeface="Calibri"/>
                <a:cs typeface="Calibri"/>
              </a:rPr>
              <a:t>-</a:t>
            </a:r>
            <a:r>
              <a:rPr dirty="0" sz="1800" spc="-5">
                <a:latin typeface="Calibri"/>
                <a:cs typeface="Calibri"/>
              </a:rPr>
              <a:t>11 Стационарные установки  </a:t>
            </a:r>
            <a:r>
              <a:rPr dirty="0" sz="1800" spc="-10">
                <a:latin typeface="Calibri"/>
                <a:cs typeface="Calibri"/>
              </a:rPr>
              <a:t>мониторинга </a:t>
            </a:r>
            <a:r>
              <a:rPr dirty="0" sz="1800" spc="-5">
                <a:latin typeface="Calibri"/>
                <a:cs typeface="Calibri"/>
              </a:rPr>
              <a:t>загрязненности</a:t>
            </a:r>
            <a:r>
              <a:rPr dirty="0" sz="1800" spc="5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персонала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650"/>
              </a:lnSpc>
            </a:pPr>
            <a:r>
              <a:rPr dirty="0" sz="3200" spc="65">
                <a:latin typeface="Arial"/>
                <a:cs typeface="Arial"/>
              </a:rPr>
              <a:t>Альфа</a:t>
            </a:r>
            <a:r>
              <a:rPr dirty="0" sz="3200" spc="65">
                <a:latin typeface="Arial"/>
                <a:cs typeface="Arial"/>
              </a:rPr>
              <a:t>-</a:t>
            </a:r>
            <a:r>
              <a:rPr dirty="0" sz="3200" spc="65">
                <a:latin typeface="Arial"/>
                <a:cs typeface="Arial"/>
              </a:rPr>
              <a:t>бета</a:t>
            </a:r>
            <a:r>
              <a:rPr dirty="0" sz="3200" spc="65">
                <a:latin typeface="Arial"/>
                <a:cs typeface="Arial"/>
              </a:rPr>
              <a:t>-</a:t>
            </a:r>
            <a:r>
              <a:rPr dirty="0" sz="3200" spc="65">
                <a:latin typeface="Arial"/>
                <a:cs typeface="Arial"/>
              </a:rPr>
              <a:t>радиометр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ts val="3650"/>
              </a:lnSpc>
            </a:pPr>
            <a:r>
              <a:rPr dirty="0" sz="3200" spc="55">
                <a:latin typeface="Arial"/>
                <a:cs typeface="Arial"/>
              </a:rPr>
              <a:t>для </a:t>
            </a:r>
            <a:r>
              <a:rPr dirty="0" sz="3200" spc="85">
                <a:latin typeface="Arial"/>
                <a:cs typeface="Arial"/>
              </a:rPr>
              <a:t>контроля </a:t>
            </a:r>
            <a:r>
              <a:rPr dirty="0" sz="3200" spc="80">
                <a:latin typeface="Arial"/>
                <a:cs typeface="Arial"/>
              </a:rPr>
              <a:t>загрязненности </a:t>
            </a:r>
            <a:r>
              <a:rPr dirty="0" sz="3200" spc="150">
                <a:latin typeface="Arial"/>
                <a:cs typeface="Arial"/>
              </a:rPr>
              <a:t>рук</a:t>
            </a:r>
            <a:r>
              <a:rPr dirty="0" sz="3200" spc="150">
                <a:latin typeface="Arial"/>
                <a:cs typeface="Arial"/>
              </a:rPr>
              <a:t>-</a:t>
            </a:r>
            <a:r>
              <a:rPr dirty="0" sz="3200" spc="150">
                <a:latin typeface="Arial"/>
                <a:cs typeface="Arial"/>
              </a:rPr>
              <a:t>ног</a:t>
            </a:r>
            <a:r>
              <a:rPr dirty="0" sz="3200" spc="-615">
                <a:latin typeface="Arial"/>
                <a:cs typeface="Arial"/>
              </a:rPr>
              <a:t> </a:t>
            </a:r>
            <a:r>
              <a:rPr dirty="0" sz="3200" spc="80">
                <a:latin typeface="Arial"/>
                <a:cs typeface="Arial"/>
              </a:rPr>
              <a:t>РЗБА</a:t>
            </a:r>
            <a:r>
              <a:rPr dirty="0" sz="3200" spc="80">
                <a:latin typeface="Arial"/>
                <a:cs typeface="Arial"/>
              </a:rPr>
              <a:t>-</a:t>
            </a:r>
            <a:r>
              <a:rPr dirty="0" sz="3200" spc="80">
                <a:latin typeface="Arial"/>
                <a:cs typeface="Arial"/>
              </a:rPr>
              <a:t>07Д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40423" y="1254252"/>
            <a:ext cx="4075504" cy="56037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562100"/>
            <a:ext cx="12192000" cy="5295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469391"/>
            <a:ext cx="12192000" cy="10927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5406" rIns="0" bIns="0" rtlCol="0" vert="horz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 sz="4400" spc="-15"/>
              <a:t>Персонал</a:t>
            </a:r>
            <a:endParaRPr sz="4400"/>
          </a:p>
        </p:txBody>
      </p:sp>
      <p:sp>
        <p:nvSpPr>
          <p:cNvPr id="6" name="object 6"/>
          <p:cNvSpPr/>
          <p:nvPr/>
        </p:nvSpPr>
        <p:spPr>
          <a:xfrm>
            <a:off x="0" y="1562100"/>
            <a:ext cx="12192000" cy="3337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0680" y="469391"/>
            <a:ext cx="6220767" cy="6388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80059"/>
            <a:ext cx="12192000" cy="1082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16937" y="1820679"/>
            <a:ext cx="5372100" cy="39325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dirty="0" sz="1400">
                <a:latin typeface="Arial"/>
                <a:cs typeface="Arial"/>
              </a:rPr>
              <a:t>•	</a:t>
            </a:r>
            <a:r>
              <a:rPr dirty="0" sz="1400" spc="35">
                <a:latin typeface="Arial"/>
                <a:cs typeface="Arial"/>
              </a:rPr>
              <a:t>детектор </a:t>
            </a:r>
            <a:r>
              <a:rPr dirty="0" sz="1400" spc="190">
                <a:latin typeface="Arial"/>
                <a:cs typeface="Arial"/>
              </a:rPr>
              <a:t>–</a:t>
            </a:r>
            <a:r>
              <a:rPr dirty="0" sz="1400" spc="-145">
                <a:latin typeface="Arial"/>
                <a:cs typeface="Arial"/>
              </a:rPr>
              <a:t> </a:t>
            </a:r>
            <a:r>
              <a:rPr dirty="0" sz="1400" spc="15">
                <a:latin typeface="Arial"/>
                <a:cs typeface="Arial"/>
              </a:rPr>
              <a:t>сцинтилляционный </a:t>
            </a:r>
            <a:r>
              <a:rPr dirty="0" sz="1400" spc="-35">
                <a:latin typeface="Arial"/>
                <a:cs typeface="Arial"/>
              </a:rPr>
              <a:t>CsI</a:t>
            </a:r>
            <a:endParaRPr sz="1400">
              <a:latin typeface="Arial"/>
              <a:cs typeface="Arial"/>
            </a:endParaRPr>
          </a:p>
          <a:p>
            <a:pPr marL="355600" marR="585470" indent="-342900">
              <a:lnSpc>
                <a:spcPts val="1510"/>
              </a:lnSpc>
              <a:spcBef>
                <a:spcPts val="1019"/>
              </a:spcBef>
              <a:tabLst>
                <a:tab pos="354965" algn="l"/>
              </a:tabLst>
            </a:pPr>
            <a:r>
              <a:rPr dirty="0" sz="1400">
                <a:latin typeface="Arial"/>
                <a:cs typeface="Arial"/>
              </a:rPr>
              <a:t>•	</a:t>
            </a:r>
            <a:r>
              <a:rPr dirty="0" sz="1400" spc="30">
                <a:latin typeface="Arial"/>
                <a:cs typeface="Arial"/>
              </a:rPr>
              <a:t>радиоканал/проводной </a:t>
            </a:r>
            <a:r>
              <a:rPr dirty="0" sz="1400" spc="10">
                <a:latin typeface="Arial"/>
                <a:cs typeface="Arial"/>
              </a:rPr>
              <a:t>интерфейс </a:t>
            </a:r>
            <a:r>
              <a:rPr dirty="0" sz="1400" spc="20">
                <a:latin typeface="Arial"/>
                <a:cs typeface="Arial"/>
              </a:rPr>
              <a:t>для</a:t>
            </a:r>
            <a:r>
              <a:rPr dirty="0" sz="1400" spc="-75">
                <a:latin typeface="Arial"/>
                <a:cs typeface="Arial"/>
              </a:rPr>
              <a:t> </a:t>
            </a:r>
            <a:r>
              <a:rPr dirty="0" sz="1400" spc="45">
                <a:latin typeface="Arial"/>
                <a:cs typeface="Arial"/>
              </a:rPr>
              <a:t>связи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15">
                <a:latin typeface="Arial"/>
                <a:cs typeface="Arial"/>
              </a:rPr>
              <a:t>блока 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25">
                <a:latin typeface="Arial"/>
                <a:cs typeface="Arial"/>
              </a:rPr>
              <a:t>детектирования </a:t>
            </a:r>
            <a:r>
              <a:rPr dirty="0" sz="1400" spc="30">
                <a:latin typeface="Arial"/>
                <a:cs typeface="Arial"/>
              </a:rPr>
              <a:t>с</a:t>
            </a:r>
            <a:r>
              <a:rPr dirty="0" sz="1400" spc="-105">
                <a:latin typeface="Arial"/>
                <a:cs typeface="Arial"/>
              </a:rPr>
              <a:t> </a:t>
            </a:r>
            <a:r>
              <a:rPr dirty="0" sz="1400" spc="20">
                <a:latin typeface="Arial"/>
                <a:cs typeface="Arial"/>
              </a:rPr>
              <a:t>пультом;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354965" algn="l"/>
              </a:tabLst>
            </a:pPr>
            <a:r>
              <a:rPr dirty="0" sz="1400">
                <a:latin typeface="Arial"/>
                <a:cs typeface="Arial"/>
              </a:rPr>
              <a:t>•	</a:t>
            </a:r>
            <a:r>
              <a:rPr dirty="0" sz="1400" spc="45">
                <a:latin typeface="Arial"/>
                <a:cs typeface="Arial"/>
              </a:rPr>
              <a:t>связь </a:t>
            </a:r>
            <a:r>
              <a:rPr dirty="0" sz="1400" spc="30">
                <a:latin typeface="Arial"/>
                <a:cs typeface="Arial"/>
              </a:rPr>
              <a:t>с </a:t>
            </a:r>
            <a:r>
              <a:rPr dirty="0" sz="1400" spc="-25">
                <a:latin typeface="Arial"/>
                <a:cs typeface="Arial"/>
              </a:rPr>
              <a:t>ПЭВМ </a:t>
            </a:r>
            <a:r>
              <a:rPr dirty="0" sz="1400" spc="20">
                <a:latin typeface="Arial"/>
                <a:cs typeface="Arial"/>
              </a:rPr>
              <a:t>по</a:t>
            </a:r>
            <a:r>
              <a:rPr dirty="0" sz="1400" spc="-195">
                <a:latin typeface="Arial"/>
                <a:cs typeface="Arial"/>
              </a:rPr>
              <a:t> </a:t>
            </a:r>
            <a:r>
              <a:rPr dirty="0" sz="1400" spc="10">
                <a:latin typeface="Arial"/>
                <a:cs typeface="Arial"/>
              </a:rPr>
              <a:t>радиоканалу;</a:t>
            </a:r>
            <a:endParaRPr sz="1400">
              <a:latin typeface="Arial"/>
              <a:cs typeface="Arial"/>
            </a:endParaRPr>
          </a:p>
          <a:p>
            <a:pPr marL="355600" marR="923290" indent="-342900">
              <a:lnSpc>
                <a:spcPts val="1510"/>
              </a:lnSpc>
              <a:spcBef>
                <a:spcPts val="1019"/>
              </a:spcBef>
              <a:tabLst>
                <a:tab pos="354965" algn="l"/>
              </a:tabLst>
            </a:pPr>
            <a:r>
              <a:rPr dirty="0" sz="1400">
                <a:latin typeface="Arial"/>
                <a:cs typeface="Arial"/>
              </a:rPr>
              <a:t>•	</a:t>
            </a:r>
            <a:r>
              <a:rPr dirty="0" sz="1400">
                <a:latin typeface="Arial"/>
                <a:cs typeface="Arial"/>
              </a:rPr>
              <a:t>проведение </a:t>
            </a:r>
            <a:r>
              <a:rPr dirty="0" sz="1400" spc="15">
                <a:latin typeface="Arial"/>
                <a:cs typeface="Arial"/>
              </a:rPr>
              <a:t>радиационной </a:t>
            </a:r>
            <a:r>
              <a:rPr dirty="0" sz="1400" spc="35">
                <a:latin typeface="Arial"/>
                <a:cs typeface="Arial"/>
              </a:rPr>
              <a:t>съемки</a:t>
            </a:r>
            <a:r>
              <a:rPr dirty="0" sz="1400" spc="305">
                <a:latin typeface="Arial"/>
                <a:cs typeface="Arial"/>
              </a:rPr>
              <a:t> </a:t>
            </a:r>
            <a:r>
              <a:rPr dirty="0" sz="1400" spc="45">
                <a:latin typeface="Arial"/>
                <a:cs typeface="Arial"/>
              </a:rPr>
              <a:t>привязкой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 spc="155">
                <a:latin typeface="Arial"/>
                <a:cs typeface="Arial"/>
              </a:rPr>
              <a:t>к </a:t>
            </a:r>
            <a:r>
              <a:rPr dirty="0" sz="1400" spc="95">
                <a:latin typeface="Arial"/>
                <a:cs typeface="Arial"/>
              </a:rPr>
              <a:t> </a:t>
            </a:r>
            <a:r>
              <a:rPr dirty="0" sz="1400" spc="35">
                <a:latin typeface="Arial"/>
                <a:cs typeface="Arial"/>
              </a:rPr>
              <a:t>координатам </a:t>
            </a:r>
            <a:r>
              <a:rPr dirty="0" sz="1400" spc="30">
                <a:latin typeface="Arial"/>
                <a:cs typeface="Arial"/>
              </a:rPr>
              <a:t>с </a:t>
            </a:r>
            <a:r>
              <a:rPr dirty="0" sz="1400" spc="-60">
                <a:latin typeface="Arial"/>
                <a:cs typeface="Arial"/>
              </a:rPr>
              <a:t>ГЛОНАСС </a:t>
            </a:r>
            <a:r>
              <a:rPr dirty="0" sz="1400" spc="190">
                <a:latin typeface="Arial"/>
                <a:cs typeface="Arial"/>
              </a:rPr>
              <a:t>/</a:t>
            </a:r>
            <a:r>
              <a:rPr dirty="0" sz="1400" spc="-155">
                <a:latin typeface="Arial"/>
                <a:cs typeface="Arial"/>
              </a:rPr>
              <a:t> </a:t>
            </a:r>
            <a:r>
              <a:rPr dirty="0" sz="1400" spc="-80">
                <a:latin typeface="Arial"/>
                <a:cs typeface="Arial"/>
              </a:rPr>
              <a:t>GPS;</a:t>
            </a:r>
            <a:endParaRPr sz="1400">
              <a:latin typeface="Arial"/>
              <a:cs typeface="Arial"/>
            </a:endParaRPr>
          </a:p>
          <a:p>
            <a:pPr marL="12700" marR="1689735">
              <a:lnSpc>
                <a:spcPts val="2520"/>
              </a:lnSpc>
              <a:spcBef>
                <a:spcPts val="190"/>
              </a:spcBef>
              <a:tabLst>
                <a:tab pos="354965" algn="l"/>
              </a:tabLst>
            </a:pPr>
            <a:r>
              <a:rPr dirty="0" sz="1400">
                <a:latin typeface="Arial"/>
                <a:cs typeface="Arial"/>
              </a:rPr>
              <a:t>•	</a:t>
            </a:r>
            <a:r>
              <a:rPr dirty="0" sz="1400" spc="40">
                <a:latin typeface="Arial"/>
                <a:cs typeface="Arial"/>
              </a:rPr>
              <a:t>возможность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30">
                <a:latin typeface="Arial"/>
                <a:cs typeface="Arial"/>
              </a:rPr>
              <a:t>подключения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25">
                <a:latin typeface="Arial"/>
                <a:cs typeface="Arial"/>
              </a:rPr>
              <a:t>наушников </a:t>
            </a:r>
            <a:r>
              <a:rPr dirty="0" sz="1400" spc="5">
                <a:latin typeface="Arial"/>
                <a:cs typeface="Arial"/>
              </a:rPr>
              <a:t> </a:t>
            </a:r>
            <a:r>
              <a:rPr dirty="0" sz="1400" spc="20">
                <a:latin typeface="Arial"/>
                <a:cs typeface="Arial"/>
              </a:rPr>
              <a:t>Чувствительность: </a:t>
            </a:r>
            <a:r>
              <a:rPr dirty="0" sz="1400" spc="10">
                <a:latin typeface="Arial"/>
                <a:cs typeface="Arial"/>
              </a:rPr>
              <a:t>500</a:t>
            </a:r>
            <a:r>
              <a:rPr dirty="0" sz="1400" spc="-110">
                <a:latin typeface="Arial"/>
                <a:cs typeface="Arial"/>
              </a:rPr>
              <a:t> </a:t>
            </a:r>
            <a:r>
              <a:rPr dirty="0" sz="1400" spc="70">
                <a:latin typeface="Arial"/>
                <a:cs typeface="Arial"/>
              </a:rPr>
              <a:t>(имп/c)/(мкЗв/ч</a:t>
            </a:r>
            <a:r>
              <a:rPr dirty="0" sz="1400" spc="70">
                <a:latin typeface="Arial"/>
                <a:cs typeface="Arial"/>
              </a:rPr>
              <a:t>)</a:t>
            </a:r>
            <a:endParaRPr sz="1400">
              <a:latin typeface="Arial"/>
              <a:cs typeface="Arial"/>
            </a:endParaRPr>
          </a:p>
          <a:p>
            <a:pPr marL="56515">
              <a:lnSpc>
                <a:spcPts val="1595"/>
              </a:lnSpc>
              <a:spcBef>
                <a:spcPts val="600"/>
              </a:spcBef>
            </a:pPr>
            <a:r>
              <a:rPr dirty="0" sz="1400" spc="15">
                <a:latin typeface="Arial"/>
                <a:cs typeface="Arial"/>
              </a:rPr>
              <a:t>(для </a:t>
            </a:r>
            <a:r>
              <a:rPr dirty="0" sz="1400" spc="5">
                <a:latin typeface="Arial"/>
                <a:cs typeface="Arial"/>
              </a:rPr>
              <a:t>сравнения: </a:t>
            </a:r>
            <a:r>
              <a:rPr dirty="0" sz="1400" spc="25">
                <a:latin typeface="Arial"/>
                <a:cs typeface="Arial"/>
              </a:rPr>
              <a:t>чувствительность </a:t>
            </a:r>
            <a:r>
              <a:rPr dirty="0" sz="1400" spc="35">
                <a:latin typeface="Arial"/>
                <a:cs typeface="Arial"/>
              </a:rPr>
              <a:t>дозиметров</a:t>
            </a:r>
            <a:r>
              <a:rPr dirty="0" sz="1400" spc="-130">
                <a:latin typeface="Arial"/>
                <a:cs typeface="Arial"/>
              </a:rPr>
              <a:t> </a:t>
            </a:r>
            <a:r>
              <a:rPr dirty="0" sz="1400" spc="20">
                <a:latin typeface="Arial"/>
                <a:cs typeface="Arial"/>
              </a:rPr>
              <a:t>МКС</a:t>
            </a:r>
            <a:r>
              <a:rPr dirty="0" sz="1400" spc="20">
                <a:latin typeface="Arial"/>
                <a:cs typeface="Arial"/>
              </a:rPr>
              <a:t>-</a:t>
            </a:r>
            <a:r>
              <a:rPr dirty="0" sz="1400" spc="20">
                <a:latin typeface="Arial"/>
                <a:cs typeface="Arial"/>
              </a:rPr>
              <a:t>05Р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595"/>
              </a:lnSpc>
            </a:pPr>
            <a:r>
              <a:rPr dirty="0" sz="1400" spc="-55">
                <a:latin typeface="Arial"/>
                <a:cs typeface="Arial"/>
              </a:rPr>
              <a:t>«Терра», </a:t>
            </a:r>
            <a:r>
              <a:rPr dirty="0" sz="1400" spc="75">
                <a:latin typeface="Arial"/>
                <a:cs typeface="Arial"/>
              </a:rPr>
              <a:t>ДКГ</a:t>
            </a:r>
            <a:r>
              <a:rPr dirty="0" sz="1400" spc="75">
                <a:latin typeface="Arial"/>
                <a:cs typeface="Arial"/>
              </a:rPr>
              <a:t>-</a:t>
            </a:r>
            <a:r>
              <a:rPr dirty="0" sz="1400" spc="75">
                <a:latin typeface="Arial"/>
                <a:cs typeface="Arial"/>
              </a:rPr>
              <a:t>03Д </a:t>
            </a:r>
            <a:r>
              <a:rPr dirty="0" sz="1400" spc="-35">
                <a:latin typeface="Arial"/>
                <a:cs typeface="Arial"/>
              </a:rPr>
              <a:t>«Грач»: 2,0 </a:t>
            </a:r>
            <a:r>
              <a:rPr dirty="0" sz="1400" spc="15">
                <a:latin typeface="Arial"/>
                <a:cs typeface="Arial"/>
              </a:rPr>
              <a:t>и </a:t>
            </a:r>
            <a:r>
              <a:rPr dirty="0" sz="1400" spc="-35">
                <a:latin typeface="Arial"/>
                <a:cs typeface="Arial"/>
              </a:rPr>
              <a:t>5,0</a:t>
            </a:r>
            <a:r>
              <a:rPr dirty="0" sz="1400" spc="160">
                <a:latin typeface="Arial"/>
                <a:cs typeface="Arial"/>
              </a:rPr>
              <a:t> </a:t>
            </a:r>
            <a:r>
              <a:rPr dirty="0" sz="1400" spc="70">
                <a:latin typeface="Arial"/>
                <a:cs typeface="Arial"/>
              </a:rPr>
              <a:t>(имп/с)/(мкЗв/ч)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400" spc="40">
                <a:latin typeface="Arial"/>
                <a:cs typeface="Arial"/>
              </a:rPr>
              <a:t>Диапазон</a:t>
            </a:r>
            <a:r>
              <a:rPr dirty="0" sz="1400" spc="-70">
                <a:latin typeface="Arial"/>
                <a:cs typeface="Arial"/>
              </a:rPr>
              <a:t> </a:t>
            </a:r>
            <a:r>
              <a:rPr dirty="0" sz="1400" spc="15">
                <a:latin typeface="Arial"/>
                <a:cs typeface="Arial"/>
              </a:rPr>
              <a:t>измерений:</a:t>
            </a:r>
            <a:r>
              <a:rPr dirty="0" sz="1400" spc="-70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0,05</a:t>
            </a:r>
            <a:r>
              <a:rPr dirty="0" sz="1400" spc="-50">
                <a:latin typeface="Arial"/>
                <a:cs typeface="Arial"/>
              </a:rPr>
              <a:t> </a:t>
            </a:r>
            <a:r>
              <a:rPr dirty="0" sz="1400" spc="70">
                <a:latin typeface="Arial"/>
                <a:cs typeface="Arial"/>
              </a:rPr>
              <a:t>мкЗв</a:t>
            </a:r>
            <a:r>
              <a:rPr dirty="0" sz="1400" spc="70">
                <a:latin typeface="Arial"/>
                <a:cs typeface="Arial"/>
              </a:rPr>
              <a:t>·</a:t>
            </a:r>
            <a:r>
              <a:rPr dirty="0" sz="1400" spc="70">
                <a:latin typeface="Arial"/>
                <a:cs typeface="Arial"/>
              </a:rPr>
              <a:t>/ч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 spc="30">
                <a:latin typeface="Arial"/>
                <a:cs typeface="Arial"/>
              </a:rPr>
              <a:t>÷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 spc="-35">
                <a:latin typeface="Arial"/>
                <a:cs typeface="Arial"/>
              </a:rPr>
              <a:t>3,0 </a:t>
            </a:r>
            <a:r>
              <a:rPr dirty="0" sz="1400" spc="95">
                <a:latin typeface="Arial"/>
                <a:cs typeface="Arial"/>
              </a:rPr>
              <a:t>Зв/ч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510"/>
              </a:lnSpc>
              <a:spcBef>
                <a:spcPts val="1030"/>
              </a:spcBef>
            </a:pPr>
            <a:r>
              <a:rPr dirty="0" sz="1400" spc="15">
                <a:latin typeface="Arial"/>
                <a:cs typeface="Arial"/>
              </a:rPr>
              <a:t>Соответствует требованиям </a:t>
            </a:r>
            <a:r>
              <a:rPr dirty="0" sz="1400" spc="25">
                <a:latin typeface="Arial"/>
                <a:cs typeface="Arial"/>
              </a:rPr>
              <a:t>стандарта </a:t>
            </a:r>
            <a:r>
              <a:rPr dirty="0" sz="1400" spc="20">
                <a:latin typeface="Arial"/>
                <a:cs typeface="Arial"/>
              </a:rPr>
              <a:t>МЭК </a:t>
            </a:r>
            <a:r>
              <a:rPr dirty="0" sz="1400" spc="15">
                <a:latin typeface="Arial"/>
                <a:cs typeface="Arial"/>
              </a:rPr>
              <a:t>60846</a:t>
            </a:r>
            <a:r>
              <a:rPr dirty="0" sz="1400" spc="15">
                <a:latin typeface="Arial"/>
                <a:cs typeface="Arial"/>
              </a:rPr>
              <a:t>-</a:t>
            </a:r>
            <a:r>
              <a:rPr dirty="0" sz="1400" spc="15">
                <a:latin typeface="Arial"/>
                <a:cs typeface="Arial"/>
              </a:rPr>
              <a:t>1, </a:t>
            </a:r>
            <a:r>
              <a:rPr dirty="0" sz="1400" spc="10">
                <a:latin typeface="Arial"/>
                <a:cs typeface="Arial"/>
              </a:rPr>
              <a:t>2009</a:t>
            </a:r>
            <a:r>
              <a:rPr dirty="0" sz="1400" spc="10">
                <a:latin typeface="Arial"/>
                <a:cs typeface="Arial"/>
              </a:rPr>
              <a:t>-</a:t>
            </a:r>
            <a:r>
              <a:rPr dirty="0" sz="1400" spc="10">
                <a:latin typeface="Arial"/>
                <a:cs typeface="Arial"/>
              </a:rPr>
              <a:t>04,  Измерители </a:t>
            </a:r>
            <a:r>
              <a:rPr dirty="0" sz="1400" spc="15">
                <a:latin typeface="Arial"/>
                <a:cs typeface="Arial"/>
              </a:rPr>
              <a:t>амбиентного и </a:t>
            </a:r>
            <a:r>
              <a:rPr dirty="0" sz="1400" spc="5">
                <a:latin typeface="Arial"/>
                <a:cs typeface="Arial"/>
              </a:rPr>
              <a:t>направленного </a:t>
            </a:r>
            <a:r>
              <a:rPr dirty="0" sz="1400" spc="25">
                <a:latin typeface="Arial"/>
                <a:cs typeface="Arial"/>
              </a:rPr>
              <a:t>эквивалентов </a:t>
            </a:r>
            <a:r>
              <a:rPr dirty="0" sz="1400" spc="60">
                <a:latin typeface="Arial"/>
                <a:cs typeface="Arial"/>
              </a:rPr>
              <a:t>доз  </a:t>
            </a:r>
            <a:r>
              <a:rPr dirty="0" sz="1400" spc="30">
                <a:latin typeface="Arial"/>
                <a:cs typeface="Arial"/>
              </a:rPr>
              <a:t>бета</a:t>
            </a:r>
            <a:r>
              <a:rPr dirty="0" sz="1400" spc="30">
                <a:latin typeface="Arial"/>
                <a:cs typeface="Arial"/>
              </a:rPr>
              <a:t>- </a:t>
            </a:r>
            <a:r>
              <a:rPr dirty="0" sz="1400" spc="15">
                <a:latin typeface="Arial"/>
                <a:cs typeface="Arial"/>
              </a:rPr>
              <a:t>и </a:t>
            </a:r>
            <a:r>
              <a:rPr dirty="0" sz="1400" spc="35">
                <a:latin typeface="Arial"/>
                <a:cs typeface="Arial"/>
              </a:rPr>
              <a:t>фотонного </a:t>
            </a:r>
            <a:r>
              <a:rPr dirty="0" sz="1400" spc="10">
                <a:latin typeface="Arial"/>
                <a:cs typeface="Arial"/>
              </a:rPr>
              <a:t>излучений </a:t>
            </a:r>
            <a:r>
              <a:rPr dirty="0" sz="1400" spc="190">
                <a:latin typeface="Arial"/>
                <a:cs typeface="Arial"/>
              </a:rPr>
              <a:t>– </a:t>
            </a:r>
            <a:r>
              <a:rPr dirty="0" sz="1400" spc="30">
                <a:latin typeface="Arial"/>
                <a:cs typeface="Arial"/>
              </a:rPr>
              <a:t>часть </a:t>
            </a:r>
            <a:r>
              <a:rPr dirty="0" sz="1400" spc="-55">
                <a:latin typeface="Arial"/>
                <a:cs typeface="Arial"/>
              </a:rPr>
              <a:t>1, </a:t>
            </a:r>
            <a:r>
              <a:rPr dirty="0" sz="1400">
                <a:latin typeface="Arial"/>
                <a:cs typeface="Arial"/>
              </a:rPr>
              <a:t>Переносные  </a:t>
            </a:r>
            <a:r>
              <a:rPr dirty="0" sz="1400" spc="45">
                <a:latin typeface="Arial"/>
                <a:cs typeface="Arial"/>
              </a:rPr>
              <a:t>дозиметры</a:t>
            </a:r>
            <a:r>
              <a:rPr dirty="0" sz="1400" spc="-265">
                <a:latin typeface="Arial"/>
                <a:cs typeface="Arial"/>
              </a:rPr>
              <a:t> </a:t>
            </a:r>
            <a:r>
              <a:rPr dirty="0" sz="1400" spc="5">
                <a:latin typeface="Arial"/>
                <a:cs typeface="Arial"/>
              </a:rPr>
              <a:t>рабочих </a:t>
            </a:r>
            <a:r>
              <a:rPr dirty="0" sz="1400" spc="30">
                <a:latin typeface="Arial"/>
                <a:cs typeface="Arial"/>
              </a:rPr>
              <a:t>мест </a:t>
            </a:r>
            <a:r>
              <a:rPr dirty="0" sz="1400" spc="15">
                <a:latin typeface="Arial"/>
                <a:cs typeface="Arial"/>
              </a:rPr>
              <a:t>и </a:t>
            </a:r>
            <a:r>
              <a:rPr dirty="0" sz="1400" spc="30">
                <a:latin typeface="Arial"/>
                <a:cs typeface="Arial"/>
              </a:rPr>
              <a:t>окружающей среды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3896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00" spc="110"/>
              <a:t>Дозиметр</a:t>
            </a:r>
            <a:r>
              <a:rPr dirty="0" sz="3600" spc="110">
                <a:latin typeface="Arial"/>
                <a:cs typeface="Arial"/>
              </a:rPr>
              <a:t>-</a:t>
            </a:r>
            <a:r>
              <a:rPr dirty="0" sz="3600" spc="110"/>
              <a:t>радиометр МКС</a:t>
            </a:r>
            <a:r>
              <a:rPr dirty="0" sz="3600" spc="110">
                <a:latin typeface="Arial"/>
                <a:cs typeface="Arial"/>
              </a:rPr>
              <a:t>-</a:t>
            </a:r>
            <a:r>
              <a:rPr dirty="0" sz="3600" spc="110"/>
              <a:t>17Д</a:t>
            </a:r>
            <a:r>
              <a:rPr dirty="0" sz="3600" spc="-315"/>
              <a:t> </a:t>
            </a:r>
            <a:r>
              <a:rPr dirty="0" sz="3600" spc="-5"/>
              <a:t>«Зяблик»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97140" y="1255776"/>
            <a:ext cx="2621279" cy="2173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597140" y="3351276"/>
            <a:ext cx="4216907" cy="3328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0680" y="469391"/>
            <a:ext cx="6220767" cy="6388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80059"/>
            <a:ext cx="12192000" cy="1082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16938" y="1965643"/>
            <a:ext cx="5604510" cy="3462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110489" indent="-342900">
              <a:lnSpc>
                <a:spcPts val="1510"/>
              </a:lnSpc>
              <a:tabLst>
                <a:tab pos="354965" algn="l"/>
              </a:tabLst>
            </a:pPr>
            <a:r>
              <a:rPr dirty="0" sz="1400">
                <a:latin typeface="Arial"/>
                <a:cs typeface="Arial"/>
              </a:rPr>
              <a:t>•	</a:t>
            </a:r>
            <a:r>
              <a:rPr dirty="0" sz="1400" spc="45">
                <a:latin typeface="Arial"/>
                <a:cs typeface="Arial"/>
              </a:rPr>
              <a:t>Детектор </a:t>
            </a:r>
            <a:r>
              <a:rPr dirty="0" sz="1400" spc="190">
                <a:latin typeface="Arial"/>
                <a:cs typeface="Arial"/>
              </a:rPr>
              <a:t>–</a:t>
            </a:r>
            <a:r>
              <a:rPr dirty="0" sz="1400" spc="-195">
                <a:latin typeface="Arial"/>
                <a:cs typeface="Arial"/>
              </a:rPr>
              <a:t> </a:t>
            </a:r>
            <a:r>
              <a:rPr dirty="0" sz="1400" spc="15">
                <a:latin typeface="Arial"/>
                <a:cs typeface="Arial"/>
              </a:rPr>
              <a:t>сцинтиллятор </a:t>
            </a:r>
            <a:r>
              <a:rPr dirty="0" sz="1400" spc="30">
                <a:latin typeface="Arial"/>
                <a:cs typeface="Arial"/>
              </a:rPr>
              <a:t>с </a:t>
            </a:r>
            <a:r>
              <a:rPr dirty="0" sz="1400" spc="35">
                <a:latin typeface="Arial"/>
                <a:cs typeface="Arial"/>
              </a:rPr>
              <a:t>кремниевым</a:t>
            </a:r>
            <a:r>
              <a:rPr dirty="0" sz="1400" spc="10">
                <a:latin typeface="Arial"/>
                <a:cs typeface="Arial"/>
              </a:rPr>
              <a:t> </a:t>
            </a:r>
            <a:r>
              <a:rPr dirty="0" sz="1400" spc="35">
                <a:latin typeface="Arial"/>
                <a:cs typeface="Arial"/>
              </a:rPr>
              <a:t>фотоэлектронным </a:t>
            </a:r>
            <a:r>
              <a:rPr dirty="0" sz="1400" spc="10">
                <a:latin typeface="Arial"/>
                <a:cs typeface="Arial"/>
              </a:rPr>
              <a:t> </a:t>
            </a:r>
            <a:r>
              <a:rPr dirty="0" sz="1400" spc="15">
                <a:latin typeface="Arial"/>
                <a:cs typeface="Arial"/>
              </a:rPr>
              <a:t>умножителем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 spc="15">
                <a:latin typeface="Arial"/>
                <a:cs typeface="Arial"/>
              </a:rPr>
              <a:t>(Si</a:t>
            </a:r>
            <a:r>
              <a:rPr dirty="0" sz="1400" spc="15">
                <a:latin typeface="Arial"/>
                <a:cs typeface="Arial"/>
              </a:rPr>
              <a:t>-</a:t>
            </a:r>
            <a:r>
              <a:rPr dirty="0" sz="1400" spc="15">
                <a:latin typeface="Arial"/>
                <a:cs typeface="Arial"/>
              </a:rPr>
              <a:t>PM)</a:t>
            </a:r>
            <a:endParaRPr sz="1400">
              <a:latin typeface="Arial"/>
              <a:cs typeface="Arial"/>
            </a:endParaRPr>
          </a:p>
          <a:p>
            <a:pPr marL="355600" marR="612140" indent="-342900">
              <a:lnSpc>
                <a:spcPts val="1510"/>
              </a:lnSpc>
              <a:spcBef>
                <a:spcPts val="994"/>
              </a:spcBef>
              <a:tabLst>
                <a:tab pos="354965" algn="l"/>
              </a:tabLst>
            </a:pPr>
            <a:r>
              <a:rPr dirty="0" sz="1400">
                <a:latin typeface="Arial"/>
                <a:cs typeface="Arial"/>
              </a:rPr>
              <a:t>•	</a:t>
            </a:r>
            <a:r>
              <a:rPr dirty="0" sz="1400" spc="50">
                <a:latin typeface="Arial"/>
                <a:cs typeface="Arial"/>
              </a:rPr>
              <a:t>высокая </a:t>
            </a:r>
            <a:r>
              <a:rPr dirty="0" sz="1400" spc="25">
                <a:latin typeface="Arial"/>
                <a:cs typeface="Arial"/>
              </a:rPr>
              <a:t>чувствительность </a:t>
            </a:r>
            <a:r>
              <a:rPr dirty="0" sz="1400" spc="165">
                <a:latin typeface="Arial"/>
                <a:cs typeface="Arial"/>
              </a:rPr>
              <a:t>-</a:t>
            </a:r>
            <a:r>
              <a:rPr dirty="0" sz="1400" spc="-200">
                <a:latin typeface="Arial"/>
                <a:cs typeface="Arial"/>
              </a:rPr>
              <a:t> </a:t>
            </a:r>
            <a:r>
              <a:rPr dirty="0" sz="1400" spc="20">
                <a:latin typeface="Arial"/>
                <a:cs typeface="Arial"/>
              </a:rPr>
              <a:t>время </a:t>
            </a:r>
            <a:r>
              <a:rPr dirty="0" sz="1400" spc="15">
                <a:latin typeface="Arial"/>
                <a:cs typeface="Arial"/>
              </a:rPr>
              <a:t>измерения </a:t>
            </a:r>
            <a:r>
              <a:rPr dirty="0" sz="1400" spc="25">
                <a:latin typeface="Arial"/>
                <a:cs typeface="Arial"/>
              </a:rPr>
              <a:t>фона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30">
                <a:latin typeface="Arial"/>
                <a:cs typeface="Arial"/>
              </a:rPr>
              <a:t>с </a:t>
            </a:r>
            <a:r>
              <a:rPr dirty="0" sz="1400" spc="15">
                <a:latin typeface="Arial"/>
                <a:cs typeface="Arial"/>
              </a:rPr>
              <a:t> </a:t>
            </a:r>
            <a:r>
              <a:rPr dirty="0" sz="1400" spc="25">
                <a:latin typeface="Arial"/>
                <a:cs typeface="Arial"/>
              </a:rPr>
              <a:t>погрешностью </a:t>
            </a:r>
            <a:r>
              <a:rPr dirty="0" sz="1400" spc="-65">
                <a:latin typeface="Arial"/>
                <a:cs typeface="Arial"/>
              </a:rPr>
              <a:t>30% </a:t>
            </a:r>
            <a:r>
              <a:rPr dirty="0" sz="1400" spc="165">
                <a:latin typeface="Arial"/>
                <a:cs typeface="Arial"/>
              </a:rPr>
              <a:t>-</a:t>
            </a:r>
            <a:r>
              <a:rPr dirty="0" sz="1400" spc="-180">
                <a:latin typeface="Arial"/>
                <a:cs typeface="Arial"/>
              </a:rPr>
              <a:t> </a:t>
            </a:r>
            <a:r>
              <a:rPr dirty="0" sz="1400" spc="10">
                <a:latin typeface="Arial"/>
                <a:cs typeface="Arial"/>
              </a:rPr>
              <a:t>5 </a:t>
            </a:r>
            <a:r>
              <a:rPr dirty="0" sz="1400" spc="35">
                <a:latin typeface="Arial"/>
                <a:cs typeface="Arial"/>
              </a:rPr>
              <a:t>секунд</a:t>
            </a:r>
            <a:endParaRPr sz="1400">
              <a:latin typeface="Arial"/>
              <a:cs typeface="Arial"/>
            </a:endParaRPr>
          </a:p>
          <a:p>
            <a:pPr marL="12700" marR="2249170">
              <a:lnSpc>
                <a:spcPts val="2510"/>
              </a:lnSpc>
              <a:spcBef>
                <a:spcPts val="209"/>
              </a:spcBef>
              <a:tabLst>
                <a:tab pos="354965" algn="l"/>
              </a:tabLst>
            </a:pPr>
            <a:r>
              <a:rPr dirty="0" sz="1400">
                <a:latin typeface="Arial"/>
                <a:cs typeface="Arial"/>
              </a:rPr>
              <a:t>•	</a:t>
            </a:r>
            <a:r>
              <a:rPr dirty="0" sz="1400" spc="20">
                <a:latin typeface="Arial"/>
                <a:cs typeface="Arial"/>
              </a:rPr>
              <a:t>цветной</a:t>
            </a:r>
            <a:r>
              <a:rPr dirty="0" sz="1400" spc="-100">
                <a:latin typeface="Arial"/>
                <a:cs typeface="Arial"/>
              </a:rPr>
              <a:t> </a:t>
            </a:r>
            <a:r>
              <a:rPr dirty="0" sz="1400" spc="5">
                <a:latin typeface="Arial"/>
                <a:cs typeface="Arial"/>
              </a:rPr>
              <a:t>дисплей </a:t>
            </a:r>
            <a:r>
              <a:rPr dirty="0" sz="1400" spc="5">
                <a:latin typeface="Arial"/>
                <a:cs typeface="Arial"/>
              </a:rPr>
              <a:t> </a:t>
            </a:r>
            <a:r>
              <a:rPr dirty="0" sz="1400" spc="20">
                <a:latin typeface="Arial"/>
                <a:cs typeface="Arial"/>
              </a:rPr>
              <a:t>Чувствительность: </a:t>
            </a:r>
            <a:r>
              <a:rPr dirty="0" sz="1400" spc="10">
                <a:latin typeface="Arial"/>
                <a:cs typeface="Arial"/>
              </a:rPr>
              <a:t>25</a:t>
            </a:r>
            <a:r>
              <a:rPr dirty="0" sz="1400" spc="-105">
                <a:latin typeface="Arial"/>
                <a:cs typeface="Arial"/>
              </a:rPr>
              <a:t> </a:t>
            </a:r>
            <a:r>
              <a:rPr dirty="0" sz="1400" spc="70">
                <a:latin typeface="Arial"/>
                <a:cs typeface="Arial"/>
              </a:rPr>
              <a:t>(имп/с)/(мкЗв/ч)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510"/>
              </a:lnSpc>
              <a:spcBef>
                <a:spcPts val="795"/>
              </a:spcBef>
            </a:pPr>
            <a:r>
              <a:rPr dirty="0" sz="1400" spc="15">
                <a:latin typeface="Arial"/>
                <a:cs typeface="Arial"/>
              </a:rPr>
              <a:t>(для </a:t>
            </a:r>
            <a:r>
              <a:rPr dirty="0" sz="1400" spc="5">
                <a:latin typeface="Arial"/>
                <a:cs typeface="Arial"/>
              </a:rPr>
              <a:t>сравнения: </a:t>
            </a:r>
            <a:r>
              <a:rPr dirty="0" sz="1400" spc="25">
                <a:latin typeface="Arial"/>
                <a:cs typeface="Arial"/>
              </a:rPr>
              <a:t>чувствительность </a:t>
            </a:r>
            <a:r>
              <a:rPr dirty="0" sz="1400" spc="35">
                <a:latin typeface="Arial"/>
                <a:cs typeface="Arial"/>
              </a:rPr>
              <a:t>дозиметров </a:t>
            </a:r>
            <a:r>
              <a:rPr dirty="0" sz="1400" spc="20">
                <a:latin typeface="Arial"/>
                <a:cs typeface="Arial"/>
              </a:rPr>
              <a:t>МКС</a:t>
            </a:r>
            <a:r>
              <a:rPr dirty="0" sz="1400" spc="20">
                <a:latin typeface="Arial"/>
                <a:cs typeface="Arial"/>
              </a:rPr>
              <a:t>-</a:t>
            </a:r>
            <a:r>
              <a:rPr dirty="0" sz="1400" spc="20">
                <a:latin typeface="Arial"/>
                <a:cs typeface="Arial"/>
              </a:rPr>
              <a:t>05Р</a:t>
            </a:r>
            <a:r>
              <a:rPr dirty="0" sz="1400" spc="-229">
                <a:latin typeface="Arial"/>
                <a:cs typeface="Arial"/>
              </a:rPr>
              <a:t> </a:t>
            </a:r>
            <a:r>
              <a:rPr dirty="0" sz="1400" spc="-55">
                <a:latin typeface="Arial"/>
                <a:cs typeface="Arial"/>
              </a:rPr>
              <a:t>«Терра»,  </a:t>
            </a:r>
            <a:r>
              <a:rPr dirty="0" sz="1400" spc="75">
                <a:latin typeface="Arial"/>
                <a:cs typeface="Arial"/>
              </a:rPr>
              <a:t>ДКГ</a:t>
            </a:r>
            <a:r>
              <a:rPr dirty="0" sz="1400" spc="75">
                <a:latin typeface="Arial"/>
                <a:cs typeface="Arial"/>
              </a:rPr>
              <a:t>-</a:t>
            </a:r>
            <a:r>
              <a:rPr dirty="0" sz="1400" spc="75">
                <a:latin typeface="Arial"/>
                <a:cs typeface="Arial"/>
              </a:rPr>
              <a:t>03Д </a:t>
            </a:r>
            <a:r>
              <a:rPr dirty="0" sz="1400" spc="-35">
                <a:latin typeface="Arial"/>
                <a:cs typeface="Arial"/>
              </a:rPr>
              <a:t>«Грач»: </a:t>
            </a:r>
            <a:r>
              <a:rPr dirty="0" sz="1400" spc="-55">
                <a:latin typeface="Arial"/>
                <a:cs typeface="Arial"/>
              </a:rPr>
              <a:t>2, </a:t>
            </a:r>
            <a:r>
              <a:rPr dirty="0" sz="1400" spc="10">
                <a:latin typeface="Arial"/>
                <a:cs typeface="Arial"/>
              </a:rPr>
              <a:t>0 </a:t>
            </a:r>
            <a:r>
              <a:rPr dirty="0" sz="1400" spc="15">
                <a:latin typeface="Arial"/>
                <a:cs typeface="Arial"/>
              </a:rPr>
              <a:t>и </a:t>
            </a:r>
            <a:r>
              <a:rPr dirty="0" sz="1400" spc="-35">
                <a:latin typeface="Arial"/>
                <a:cs typeface="Arial"/>
              </a:rPr>
              <a:t>5,0</a:t>
            </a:r>
            <a:r>
              <a:rPr dirty="0" sz="1400" spc="50">
                <a:latin typeface="Arial"/>
                <a:cs typeface="Arial"/>
              </a:rPr>
              <a:t> </a:t>
            </a:r>
            <a:r>
              <a:rPr dirty="0" sz="1400" spc="70">
                <a:latin typeface="Arial"/>
                <a:cs typeface="Arial"/>
              </a:rPr>
              <a:t>(имп/с)/(мкЗв/ч)</a:t>
            </a:r>
            <a:endParaRPr sz="1400">
              <a:latin typeface="Arial"/>
              <a:cs typeface="Arial"/>
            </a:endParaRPr>
          </a:p>
          <a:p>
            <a:pPr marL="12700" marR="111125" indent="-635">
              <a:lnSpc>
                <a:spcPts val="1510"/>
              </a:lnSpc>
              <a:spcBef>
                <a:spcPts val="1010"/>
              </a:spcBef>
            </a:pPr>
            <a:r>
              <a:rPr dirty="0" sz="1400" spc="10">
                <a:latin typeface="Arial"/>
                <a:cs typeface="Arial"/>
              </a:rPr>
              <a:t>Время</a:t>
            </a:r>
            <a:r>
              <a:rPr dirty="0" sz="1400" spc="-65">
                <a:latin typeface="Arial"/>
                <a:cs typeface="Arial"/>
              </a:rPr>
              <a:t> </a:t>
            </a:r>
            <a:r>
              <a:rPr dirty="0" sz="1400" spc="50">
                <a:latin typeface="Arial"/>
                <a:cs typeface="Arial"/>
              </a:rPr>
              <a:t>отклика</a:t>
            </a:r>
            <a:r>
              <a:rPr dirty="0" sz="1400" spc="-60">
                <a:latin typeface="Arial"/>
                <a:cs typeface="Arial"/>
              </a:rPr>
              <a:t> </a:t>
            </a:r>
            <a:r>
              <a:rPr dirty="0" sz="1400" spc="35">
                <a:latin typeface="Arial"/>
                <a:cs typeface="Arial"/>
              </a:rPr>
              <a:t>дозиметра</a:t>
            </a:r>
            <a:r>
              <a:rPr dirty="0" sz="1400" spc="-60">
                <a:latin typeface="Arial"/>
                <a:cs typeface="Arial"/>
              </a:rPr>
              <a:t> </a:t>
            </a:r>
            <a:r>
              <a:rPr dirty="0" sz="1400" spc="5">
                <a:latin typeface="Arial"/>
                <a:cs typeface="Arial"/>
              </a:rPr>
              <a:t>на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15">
                <a:latin typeface="Arial"/>
                <a:cs typeface="Arial"/>
              </a:rPr>
              <a:t>изменение</a:t>
            </a:r>
            <a:r>
              <a:rPr dirty="0" sz="1400" spc="-60">
                <a:latin typeface="Arial"/>
                <a:cs typeface="Arial"/>
              </a:rPr>
              <a:t> </a:t>
            </a:r>
            <a:r>
              <a:rPr dirty="0" sz="1400" spc="20">
                <a:latin typeface="Arial"/>
                <a:cs typeface="Arial"/>
              </a:rPr>
              <a:t>МАЭД</a:t>
            </a:r>
            <a:r>
              <a:rPr dirty="0" sz="1400" spc="-70">
                <a:latin typeface="Arial"/>
                <a:cs typeface="Arial"/>
              </a:rPr>
              <a:t> </a:t>
            </a:r>
            <a:r>
              <a:rPr dirty="0" sz="1400" spc="50">
                <a:latin typeface="Arial"/>
                <a:cs typeface="Arial"/>
              </a:rPr>
              <a:t>в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 spc="30">
                <a:latin typeface="Arial"/>
                <a:cs typeface="Arial"/>
              </a:rPr>
              <a:t>десять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15">
                <a:latin typeface="Arial"/>
                <a:cs typeface="Arial"/>
              </a:rPr>
              <a:t>и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35">
                <a:latin typeface="Arial"/>
                <a:cs typeface="Arial"/>
              </a:rPr>
              <a:t>более  </a:t>
            </a:r>
            <a:r>
              <a:rPr dirty="0" sz="1400" spc="15">
                <a:latin typeface="Arial"/>
                <a:cs typeface="Arial"/>
              </a:rPr>
              <a:t>раз: </a:t>
            </a:r>
            <a:r>
              <a:rPr dirty="0" sz="1400" spc="10">
                <a:latin typeface="Arial"/>
                <a:cs typeface="Arial"/>
              </a:rPr>
              <a:t>10 </a:t>
            </a:r>
            <a:r>
              <a:rPr dirty="0" sz="1400" spc="25">
                <a:latin typeface="Arial"/>
                <a:cs typeface="Arial"/>
              </a:rPr>
              <a:t>сек. </a:t>
            </a:r>
            <a:r>
              <a:rPr dirty="0" sz="1400" spc="10">
                <a:latin typeface="Arial"/>
                <a:cs typeface="Arial"/>
              </a:rPr>
              <a:t>(при </a:t>
            </a:r>
            <a:r>
              <a:rPr dirty="0" sz="1400" spc="15">
                <a:latin typeface="Arial"/>
                <a:cs typeface="Arial"/>
              </a:rPr>
              <a:t>МАЭД </a:t>
            </a:r>
            <a:r>
              <a:rPr dirty="0" sz="1400" spc="40">
                <a:latin typeface="Arial"/>
                <a:cs typeface="Arial"/>
              </a:rPr>
              <a:t>до </a:t>
            </a:r>
            <a:r>
              <a:rPr dirty="0" sz="1400" spc="10">
                <a:latin typeface="Arial"/>
                <a:cs typeface="Arial"/>
              </a:rPr>
              <a:t>10</a:t>
            </a:r>
            <a:r>
              <a:rPr dirty="0" sz="1400" spc="-60">
                <a:latin typeface="Arial"/>
                <a:cs typeface="Arial"/>
              </a:rPr>
              <a:t> </a:t>
            </a:r>
            <a:r>
              <a:rPr dirty="0" sz="1400" spc="75">
                <a:latin typeface="Arial"/>
                <a:cs typeface="Arial"/>
              </a:rPr>
              <a:t>мЗв/ч)</a:t>
            </a:r>
            <a:endParaRPr sz="1400">
              <a:latin typeface="Arial"/>
              <a:cs typeface="Arial"/>
            </a:endParaRPr>
          </a:p>
          <a:p>
            <a:pPr marL="12700" marR="104775">
              <a:lnSpc>
                <a:spcPts val="1510"/>
              </a:lnSpc>
              <a:spcBef>
                <a:spcPts val="994"/>
              </a:spcBef>
            </a:pPr>
            <a:r>
              <a:rPr dirty="0" sz="1400" spc="15">
                <a:latin typeface="Arial"/>
                <a:cs typeface="Arial"/>
              </a:rPr>
              <a:t>Соответствует требованиям </a:t>
            </a:r>
            <a:r>
              <a:rPr dirty="0" sz="1400" spc="25">
                <a:latin typeface="Arial"/>
                <a:cs typeface="Arial"/>
              </a:rPr>
              <a:t>стандарта </a:t>
            </a:r>
            <a:r>
              <a:rPr dirty="0" sz="1400" spc="20">
                <a:latin typeface="Arial"/>
                <a:cs typeface="Arial"/>
              </a:rPr>
              <a:t>МЭК </a:t>
            </a:r>
            <a:r>
              <a:rPr dirty="0" sz="1400" spc="15">
                <a:latin typeface="Arial"/>
                <a:cs typeface="Arial"/>
              </a:rPr>
              <a:t>60846</a:t>
            </a:r>
            <a:r>
              <a:rPr dirty="0" sz="1400" spc="15">
                <a:latin typeface="Arial"/>
                <a:cs typeface="Arial"/>
              </a:rPr>
              <a:t>-</a:t>
            </a:r>
            <a:r>
              <a:rPr dirty="0" sz="1400" spc="15">
                <a:latin typeface="Arial"/>
                <a:cs typeface="Arial"/>
              </a:rPr>
              <a:t>1, </a:t>
            </a:r>
            <a:r>
              <a:rPr dirty="0" sz="1400" spc="10">
                <a:latin typeface="Arial"/>
                <a:cs typeface="Arial"/>
              </a:rPr>
              <a:t>2009</a:t>
            </a:r>
            <a:r>
              <a:rPr dirty="0" sz="1400" spc="10">
                <a:latin typeface="Arial"/>
                <a:cs typeface="Arial"/>
              </a:rPr>
              <a:t>-</a:t>
            </a:r>
            <a:r>
              <a:rPr dirty="0" sz="1400" spc="10">
                <a:latin typeface="Arial"/>
                <a:cs typeface="Arial"/>
              </a:rPr>
              <a:t>04,  Измерители </a:t>
            </a:r>
            <a:r>
              <a:rPr dirty="0" sz="1400" spc="15">
                <a:latin typeface="Arial"/>
                <a:cs typeface="Arial"/>
              </a:rPr>
              <a:t>амбиентного и </a:t>
            </a:r>
            <a:r>
              <a:rPr dirty="0" sz="1400" spc="5">
                <a:latin typeface="Arial"/>
                <a:cs typeface="Arial"/>
              </a:rPr>
              <a:t>направленного </a:t>
            </a:r>
            <a:r>
              <a:rPr dirty="0" sz="1400" spc="25">
                <a:latin typeface="Arial"/>
                <a:cs typeface="Arial"/>
              </a:rPr>
              <a:t>эквивалентов </a:t>
            </a:r>
            <a:r>
              <a:rPr dirty="0" sz="1400" spc="60">
                <a:latin typeface="Arial"/>
                <a:cs typeface="Arial"/>
              </a:rPr>
              <a:t>доз  </a:t>
            </a:r>
            <a:r>
              <a:rPr dirty="0" sz="1400" spc="30">
                <a:latin typeface="Arial"/>
                <a:cs typeface="Arial"/>
              </a:rPr>
              <a:t>бета</a:t>
            </a:r>
            <a:r>
              <a:rPr dirty="0" sz="1400" spc="30">
                <a:latin typeface="Arial"/>
                <a:cs typeface="Arial"/>
              </a:rPr>
              <a:t>-</a:t>
            </a:r>
            <a:r>
              <a:rPr dirty="0" sz="1400" spc="-60">
                <a:latin typeface="Arial"/>
                <a:cs typeface="Arial"/>
              </a:rPr>
              <a:t> </a:t>
            </a:r>
            <a:r>
              <a:rPr dirty="0" sz="1400" spc="15">
                <a:latin typeface="Arial"/>
                <a:cs typeface="Arial"/>
              </a:rPr>
              <a:t>и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 spc="35">
                <a:latin typeface="Arial"/>
                <a:cs typeface="Arial"/>
              </a:rPr>
              <a:t>фотонного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10">
                <a:latin typeface="Arial"/>
                <a:cs typeface="Arial"/>
              </a:rPr>
              <a:t>излучений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 spc="190">
                <a:latin typeface="Arial"/>
                <a:cs typeface="Arial"/>
              </a:rPr>
              <a:t>–</a:t>
            </a:r>
            <a:r>
              <a:rPr dirty="0" sz="1400" spc="-60">
                <a:latin typeface="Arial"/>
                <a:cs typeface="Arial"/>
              </a:rPr>
              <a:t> </a:t>
            </a:r>
            <a:r>
              <a:rPr dirty="0" sz="1400" spc="30">
                <a:latin typeface="Arial"/>
                <a:cs typeface="Arial"/>
              </a:rPr>
              <a:t>часть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 spc="-55">
                <a:latin typeface="Arial"/>
                <a:cs typeface="Arial"/>
              </a:rPr>
              <a:t>1,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Переносные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45">
                <a:latin typeface="Arial"/>
                <a:cs typeface="Arial"/>
              </a:rPr>
              <a:t>дозиметры  </a:t>
            </a:r>
            <a:r>
              <a:rPr dirty="0" sz="1400" spc="5">
                <a:latin typeface="Arial"/>
                <a:cs typeface="Arial"/>
              </a:rPr>
              <a:t>рабочих </a:t>
            </a:r>
            <a:r>
              <a:rPr dirty="0" sz="1400" spc="30">
                <a:latin typeface="Arial"/>
                <a:cs typeface="Arial"/>
              </a:rPr>
              <a:t>мест </a:t>
            </a:r>
            <a:r>
              <a:rPr dirty="0" sz="1400" spc="15">
                <a:latin typeface="Arial"/>
                <a:cs typeface="Arial"/>
              </a:rPr>
              <a:t>и </a:t>
            </a:r>
            <a:r>
              <a:rPr dirty="0" sz="1400" spc="30">
                <a:latin typeface="Arial"/>
                <a:cs typeface="Arial"/>
              </a:rPr>
              <a:t>окружающей</a:t>
            </a:r>
            <a:r>
              <a:rPr dirty="0" sz="1400" spc="-215">
                <a:latin typeface="Arial"/>
                <a:cs typeface="Arial"/>
              </a:rPr>
              <a:t> </a:t>
            </a:r>
            <a:r>
              <a:rPr dirty="0" sz="1400" spc="30">
                <a:latin typeface="Arial"/>
                <a:cs typeface="Arial"/>
              </a:rPr>
              <a:t>среды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650"/>
              </a:lnSpc>
            </a:pPr>
            <a:r>
              <a:rPr dirty="0" sz="3200" spc="114"/>
              <a:t>Дозиметр</a:t>
            </a:r>
            <a:r>
              <a:rPr dirty="0" sz="3200" spc="-175"/>
              <a:t> </a:t>
            </a:r>
            <a:r>
              <a:rPr dirty="0" sz="3200" spc="95"/>
              <a:t>гамма</a:t>
            </a:r>
            <a:endParaRPr sz="3200"/>
          </a:p>
          <a:p>
            <a:pPr marL="12700">
              <a:lnSpc>
                <a:spcPts val="3650"/>
              </a:lnSpc>
            </a:pPr>
            <a:r>
              <a:rPr dirty="0" sz="3200" spc="30"/>
              <a:t>и </a:t>
            </a:r>
            <a:r>
              <a:rPr dirty="0" sz="3200" spc="75"/>
              <a:t>рентгеновского </a:t>
            </a:r>
            <a:r>
              <a:rPr dirty="0" sz="3200" spc="40"/>
              <a:t>излучения </a:t>
            </a:r>
            <a:r>
              <a:rPr dirty="0" sz="3200" spc="170"/>
              <a:t>ДКГ</a:t>
            </a:r>
            <a:r>
              <a:rPr dirty="0" sz="3200" spc="170">
                <a:latin typeface="Arial"/>
                <a:cs typeface="Arial"/>
              </a:rPr>
              <a:t>-</a:t>
            </a:r>
            <a:r>
              <a:rPr dirty="0" sz="3200" spc="170"/>
              <a:t>09Д</a:t>
            </a:r>
            <a:r>
              <a:rPr dirty="0" sz="3200" spc="-560"/>
              <a:t> </a:t>
            </a:r>
            <a:r>
              <a:rPr dirty="0" sz="3200" spc="50"/>
              <a:t>"Чиж"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98664" y="1658111"/>
            <a:ext cx="2205227" cy="26624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191756" y="1633728"/>
            <a:ext cx="3499103" cy="3145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0680" y="469391"/>
            <a:ext cx="6220767" cy="6388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80059"/>
            <a:ext cx="12192000" cy="1082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16760" y="1845063"/>
            <a:ext cx="4914265" cy="38461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7675">
              <a:lnSpc>
                <a:spcPts val="1510"/>
              </a:lnSpc>
            </a:pPr>
            <a:r>
              <a:rPr dirty="0" sz="1400" spc="10">
                <a:latin typeface="Arial"/>
                <a:cs typeface="Arial"/>
              </a:rPr>
              <a:t>Единственный </a:t>
            </a:r>
            <a:r>
              <a:rPr dirty="0" sz="1400" spc="35">
                <a:latin typeface="Arial"/>
                <a:cs typeface="Arial"/>
              </a:rPr>
              <a:t>дозиметр </a:t>
            </a:r>
            <a:r>
              <a:rPr dirty="0" sz="1400" spc="50">
                <a:latin typeface="Arial"/>
                <a:cs typeface="Arial"/>
              </a:rPr>
              <a:t>в </a:t>
            </a:r>
            <a:r>
              <a:rPr dirty="0" sz="1400" spc="-50">
                <a:latin typeface="Arial"/>
                <a:cs typeface="Arial"/>
              </a:rPr>
              <a:t>СНГ </a:t>
            </a:r>
            <a:r>
              <a:rPr dirty="0" sz="1400" spc="10">
                <a:latin typeface="Arial"/>
                <a:cs typeface="Arial"/>
              </a:rPr>
              <a:t>обеспечивающий  </a:t>
            </a:r>
            <a:r>
              <a:rPr dirty="0" sz="1400" spc="5">
                <a:latin typeface="Arial"/>
                <a:cs typeface="Arial"/>
              </a:rPr>
              <a:t>измерение направленных </a:t>
            </a:r>
            <a:r>
              <a:rPr dirty="0" sz="1400" spc="25">
                <a:latin typeface="Arial"/>
                <a:cs typeface="Arial"/>
              </a:rPr>
              <a:t>эквивалентов </a:t>
            </a:r>
            <a:r>
              <a:rPr dirty="0" sz="1400" spc="60">
                <a:latin typeface="Arial"/>
                <a:cs typeface="Arial"/>
              </a:rPr>
              <a:t>доз </a:t>
            </a:r>
            <a:r>
              <a:rPr dirty="0" sz="1450" spc="-55" i="1">
                <a:latin typeface="Arial"/>
                <a:cs typeface="Arial"/>
              </a:rPr>
              <a:t>Н`(3, </a:t>
            </a:r>
            <a:r>
              <a:rPr dirty="0" sz="1450" spc="-114" i="1">
                <a:latin typeface="Arial"/>
                <a:cs typeface="Arial"/>
              </a:rPr>
              <a:t>Ω),  </a:t>
            </a:r>
            <a:r>
              <a:rPr dirty="0" sz="1450" spc="-55" i="1">
                <a:latin typeface="Arial"/>
                <a:cs typeface="Arial"/>
              </a:rPr>
              <a:t>Н`(0,07,</a:t>
            </a:r>
            <a:r>
              <a:rPr dirty="0" sz="1450" spc="-150" i="1">
                <a:latin typeface="Arial"/>
                <a:cs typeface="Arial"/>
              </a:rPr>
              <a:t> </a:t>
            </a:r>
            <a:r>
              <a:rPr dirty="0" sz="1450" spc="-80" i="1">
                <a:latin typeface="Arial"/>
                <a:cs typeface="Arial"/>
              </a:rPr>
              <a:t>Ω</a:t>
            </a:r>
            <a:r>
              <a:rPr dirty="0" sz="1450" spc="-80" i="1">
                <a:latin typeface="Arial"/>
                <a:cs typeface="Arial"/>
              </a:rPr>
              <a:t>)</a:t>
            </a:r>
            <a:r>
              <a:rPr dirty="0" sz="1450" spc="-80" i="1"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  <a:p>
            <a:pPr marL="12700" marR="574675">
              <a:lnSpc>
                <a:spcPts val="1510"/>
              </a:lnSpc>
              <a:spcBef>
                <a:spcPts val="994"/>
              </a:spcBef>
            </a:pPr>
            <a:r>
              <a:rPr dirty="0" sz="1400" spc="15">
                <a:latin typeface="Arial"/>
                <a:cs typeface="Arial"/>
              </a:rPr>
              <a:t>Соответствует требованиям </a:t>
            </a:r>
            <a:r>
              <a:rPr dirty="0" sz="1400" spc="25">
                <a:latin typeface="Arial"/>
                <a:cs typeface="Arial"/>
              </a:rPr>
              <a:t>МУ </a:t>
            </a:r>
            <a:r>
              <a:rPr dirty="0" sz="1400" spc="15">
                <a:latin typeface="Arial"/>
                <a:cs typeface="Arial"/>
              </a:rPr>
              <a:t>2.6.5.037</a:t>
            </a:r>
            <a:r>
              <a:rPr dirty="0" sz="1400" spc="15">
                <a:latin typeface="Arial"/>
                <a:cs typeface="Arial"/>
              </a:rPr>
              <a:t>- </a:t>
            </a:r>
            <a:r>
              <a:rPr dirty="0" sz="1400" spc="10">
                <a:latin typeface="Arial"/>
                <a:cs typeface="Arial"/>
              </a:rPr>
              <a:t>2016  </a:t>
            </a:r>
            <a:r>
              <a:rPr dirty="0" sz="1400" spc="20">
                <a:latin typeface="Arial"/>
                <a:cs typeface="Arial"/>
              </a:rPr>
              <a:t>"Контроль эквивалентной </a:t>
            </a:r>
            <a:r>
              <a:rPr dirty="0" sz="1400" spc="70">
                <a:latin typeface="Arial"/>
                <a:cs typeface="Arial"/>
              </a:rPr>
              <a:t>дозы</a:t>
            </a:r>
            <a:r>
              <a:rPr dirty="0" sz="1400" spc="-235">
                <a:latin typeface="Arial"/>
                <a:cs typeface="Arial"/>
              </a:rPr>
              <a:t> </a:t>
            </a:r>
            <a:r>
              <a:rPr dirty="0" sz="1400" spc="35">
                <a:latin typeface="Arial"/>
                <a:cs typeface="Arial"/>
              </a:rPr>
              <a:t>фотонного </a:t>
            </a:r>
            <a:r>
              <a:rPr dirty="0" sz="1400" spc="15">
                <a:latin typeface="Arial"/>
                <a:cs typeface="Arial"/>
              </a:rPr>
              <a:t>и </a:t>
            </a:r>
            <a:r>
              <a:rPr dirty="0" sz="1400" spc="30">
                <a:latin typeface="Arial"/>
                <a:cs typeface="Arial"/>
              </a:rPr>
              <a:t>бета</a:t>
            </a:r>
            <a:r>
              <a:rPr dirty="0" sz="1400" spc="30">
                <a:latin typeface="Arial"/>
                <a:cs typeface="Arial"/>
              </a:rPr>
              <a:t>-  </a:t>
            </a:r>
            <a:r>
              <a:rPr dirty="0" sz="1400" spc="10">
                <a:latin typeface="Arial"/>
                <a:cs typeface="Arial"/>
              </a:rPr>
              <a:t>излучения </a:t>
            </a:r>
            <a:r>
              <a:rPr dirty="0" sz="1400" spc="50">
                <a:latin typeface="Arial"/>
                <a:cs typeface="Arial"/>
              </a:rPr>
              <a:t>в </a:t>
            </a:r>
            <a:r>
              <a:rPr dirty="0" sz="1400" spc="45">
                <a:latin typeface="Arial"/>
                <a:cs typeface="Arial"/>
              </a:rPr>
              <a:t>коже </a:t>
            </a:r>
            <a:r>
              <a:rPr dirty="0" sz="1400" spc="15">
                <a:latin typeface="Arial"/>
                <a:cs typeface="Arial"/>
              </a:rPr>
              <a:t>и хрусталике</a:t>
            </a:r>
            <a:r>
              <a:rPr dirty="0" sz="1400" spc="-270">
                <a:latin typeface="Arial"/>
                <a:cs typeface="Arial"/>
              </a:rPr>
              <a:t> </a:t>
            </a:r>
            <a:r>
              <a:rPr dirty="0" sz="1400" spc="20">
                <a:latin typeface="Arial"/>
                <a:cs typeface="Arial"/>
              </a:rPr>
              <a:t>глаза”.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595"/>
              </a:lnSpc>
              <a:spcBef>
                <a:spcPts val="815"/>
              </a:spcBef>
            </a:pPr>
            <a:r>
              <a:rPr dirty="0" sz="1400" spc="30">
                <a:latin typeface="Arial"/>
                <a:cs typeface="Arial"/>
              </a:rPr>
              <a:t>Испытан </a:t>
            </a:r>
            <a:r>
              <a:rPr dirty="0" sz="1400">
                <a:latin typeface="Arial"/>
                <a:cs typeface="Arial"/>
              </a:rPr>
              <a:t>на </a:t>
            </a:r>
            <a:r>
              <a:rPr dirty="0" sz="1400" spc="40">
                <a:latin typeface="Arial"/>
                <a:cs typeface="Arial"/>
              </a:rPr>
              <a:t>дозиметрию </a:t>
            </a:r>
            <a:r>
              <a:rPr dirty="0" sz="1400" spc="20">
                <a:latin typeface="Arial"/>
                <a:cs typeface="Arial"/>
              </a:rPr>
              <a:t>импульсного </a:t>
            </a:r>
            <a:r>
              <a:rPr dirty="0" sz="1400" spc="10">
                <a:latin typeface="Arial"/>
                <a:cs typeface="Arial"/>
              </a:rPr>
              <a:t>излучения</a:t>
            </a:r>
            <a:r>
              <a:rPr dirty="0" sz="1400" spc="-165">
                <a:latin typeface="Arial"/>
                <a:cs typeface="Arial"/>
              </a:rPr>
              <a:t> </a:t>
            </a:r>
            <a:r>
              <a:rPr dirty="0" sz="1400" spc="-50">
                <a:latin typeface="Arial"/>
                <a:cs typeface="Arial"/>
              </a:rPr>
              <a:t>(АНРИ,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595"/>
              </a:lnSpc>
            </a:pPr>
            <a:r>
              <a:rPr dirty="0" sz="1400" spc="25">
                <a:latin typeface="Arial"/>
                <a:cs typeface="Arial"/>
              </a:rPr>
              <a:t>№2 </a:t>
            </a:r>
            <a:r>
              <a:rPr dirty="0" sz="1400" spc="5">
                <a:latin typeface="Arial"/>
                <a:cs typeface="Arial"/>
              </a:rPr>
              <a:t>(89)</a:t>
            </a:r>
            <a:r>
              <a:rPr dirty="0" sz="1400" spc="-229">
                <a:latin typeface="Arial"/>
                <a:cs typeface="Arial"/>
              </a:rPr>
              <a:t> </a:t>
            </a:r>
            <a:r>
              <a:rPr dirty="0" sz="1400" spc="10">
                <a:latin typeface="Arial"/>
                <a:cs typeface="Arial"/>
              </a:rPr>
              <a:t>2017)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400" spc="35">
                <a:latin typeface="Arial"/>
                <a:cs typeface="Arial"/>
              </a:rPr>
              <a:t>Детектор: </a:t>
            </a:r>
            <a:r>
              <a:rPr dirty="0" sz="1400" spc="15">
                <a:latin typeface="Arial"/>
                <a:cs typeface="Arial"/>
              </a:rPr>
              <a:t>ионизационная </a:t>
            </a:r>
            <a:r>
              <a:rPr dirty="0" sz="1400" spc="25">
                <a:latin typeface="Arial"/>
                <a:cs typeface="Arial"/>
              </a:rPr>
              <a:t>камера </a:t>
            </a:r>
            <a:r>
              <a:rPr dirty="0" sz="1400" spc="10">
                <a:latin typeface="Arial"/>
                <a:cs typeface="Arial"/>
              </a:rPr>
              <a:t>500</a:t>
            </a:r>
            <a:r>
              <a:rPr dirty="0" sz="1400" spc="-180">
                <a:latin typeface="Arial"/>
                <a:cs typeface="Arial"/>
              </a:rPr>
              <a:t> </a:t>
            </a:r>
            <a:r>
              <a:rPr dirty="0" sz="1400" spc="45">
                <a:latin typeface="Arial"/>
                <a:cs typeface="Arial"/>
              </a:rPr>
              <a:t>см</a:t>
            </a:r>
            <a:r>
              <a:rPr dirty="0" baseline="24691" sz="1350" spc="67">
                <a:latin typeface="Arial"/>
                <a:cs typeface="Arial"/>
              </a:rPr>
              <a:t>3</a:t>
            </a:r>
            <a:endParaRPr baseline="24691" sz="1350">
              <a:latin typeface="Arial"/>
              <a:cs typeface="Arial"/>
            </a:endParaRPr>
          </a:p>
          <a:p>
            <a:pPr marL="12700" marR="5080">
              <a:lnSpc>
                <a:spcPts val="2520"/>
              </a:lnSpc>
              <a:spcBef>
                <a:spcPts val="210"/>
              </a:spcBef>
            </a:pPr>
            <a:r>
              <a:rPr dirty="0" sz="1400" spc="40">
                <a:latin typeface="Arial"/>
                <a:cs typeface="Arial"/>
              </a:rPr>
              <a:t>Диапазон</a:t>
            </a:r>
            <a:r>
              <a:rPr dirty="0" sz="1400" spc="-70">
                <a:latin typeface="Arial"/>
                <a:cs typeface="Arial"/>
              </a:rPr>
              <a:t> </a:t>
            </a:r>
            <a:r>
              <a:rPr dirty="0" sz="1400" spc="20">
                <a:latin typeface="Arial"/>
                <a:cs typeface="Arial"/>
              </a:rPr>
              <a:t>энергии</a:t>
            </a:r>
            <a:r>
              <a:rPr dirty="0" sz="1400" spc="-70">
                <a:latin typeface="Arial"/>
                <a:cs typeface="Arial"/>
              </a:rPr>
              <a:t> </a:t>
            </a:r>
            <a:r>
              <a:rPr dirty="0" sz="1400" spc="40">
                <a:latin typeface="Arial"/>
                <a:cs typeface="Arial"/>
              </a:rPr>
              <a:t>фотонного</a:t>
            </a:r>
            <a:r>
              <a:rPr dirty="0" sz="1400" spc="-80">
                <a:latin typeface="Arial"/>
                <a:cs typeface="Arial"/>
              </a:rPr>
              <a:t> </a:t>
            </a:r>
            <a:r>
              <a:rPr dirty="0" sz="1400" spc="10">
                <a:latin typeface="Arial"/>
                <a:cs typeface="Arial"/>
              </a:rPr>
              <a:t>излучения:</a:t>
            </a:r>
            <a:r>
              <a:rPr dirty="0" sz="1400" spc="-70">
                <a:latin typeface="Arial"/>
                <a:cs typeface="Arial"/>
              </a:rPr>
              <a:t> </a:t>
            </a:r>
            <a:r>
              <a:rPr dirty="0" sz="1400" spc="10">
                <a:latin typeface="Arial"/>
                <a:cs typeface="Arial"/>
              </a:rPr>
              <a:t>20</a:t>
            </a:r>
            <a:r>
              <a:rPr dirty="0" sz="1400" spc="-50">
                <a:latin typeface="Arial"/>
                <a:cs typeface="Arial"/>
              </a:rPr>
              <a:t> </a:t>
            </a:r>
            <a:r>
              <a:rPr dirty="0" sz="1400" spc="50">
                <a:latin typeface="Arial"/>
                <a:cs typeface="Arial"/>
              </a:rPr>
              <a:t>кэВ</a:t>
            </a:r>
            <a:r>
              <a:rPr dirty="0" sz="1400" spc="-55">
                <a:latin typeface="Arial"/>
                <a:cs typeface="Arial"/>
              </a:rPr>
              <a:t> </a:t>
            </a:r>
            <a:r>
              <a:rPr dirty="0" sz="1400" spc="30">
                <a:latin typeface="Arial"/>
                <a:cs typeface="Arial"/>
              </a:rPr>
              <a:t>÷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 spc="10">
                <a:latin typeface="Arial"/>
                <a:cs typeface="Arial"/>
              </a:rPr>
              <a:t>10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 spc="15">
                <a:latin typeface="Arial"/>
                <a:cs typeface="Arial"/>
              </a:rPr>
              <a:t>МэВ  </a:t>
            </a:r>
            <a:r>
              <a:rPr dirty="0" sz="1400" spc="45">
                <a:latin typeface="Arial"/>
                <a:cs typeface="Arial"/>
              </a:rPr>
              <a:t>Диапазоны</a:t>
            </a:r>
            <a:r>
              <a:rPr dirty="0" sz="1400" spc="-80">
                <a:latin typeface="Arial"/>
                <a:cs typeface="Arial"/>
              </a:rPr>
              <a:t> </a:t>
            </a:r>
            <a:r>
              <a:rPr dirty="0" sz="1400" spc="15">
                <a:latin typeface="Arial"/>
                <a:cs typeface="Arial"/>
              </a:rPr>
              <a:t>измерения</a:t>
            </a:r>
            <a:r>
              <a:rPr dirty="0" sz="1400" spc="15">
                <a:latin typeface="Arial"/>
                <a:cs typeface="Arial"/>
              </a:rPr>
              <a:t>:</a:t>
            </a:r>
            <a:r>
              <a:rPr dirty="0" sz="1400" spc="-80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0,01</a:t>
            </a:r>
            <a:r>
              <a:rPr dirty="0" sz="1400" spc="-50">
                <a:latin typeface="Arial"/>
                <a:cs typeface="Arial"/>
              </a:rPr>
              <a:t> </a:t>
            </a:r>
            <a:r>
              <a:rPr dirty="0" sz="1400" spc="95">
                <a:latin typeface="Arial"/>
                <a:cs typeface="Arial"/>
              </a:rPr>
              <a:t>мкЗв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 spc="30">
                <a:latin typeface="Arial"/>
                <a:cs typeface="Arial"/>
              </a:rPr>
              <a:t>÷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 spc="10">
                <a:latin typeface="Arial"/>
                <a:cs typeface="Arial"/>
              </a:rPr>
              <a:t>10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 spc="70">
                <a:latin typeface="Arial"/>
                <a:cs typeface="Arial"/>
              </a:rPr>
              <a:t>Зв</a:t>
            </a:r>
            <a:endParaRPr sz="1400">
              <a:latin typeface="Arial"/>
              <a:cs typeface="Arial"/>
            </a:endParaRPr>
          </a:p>
          <a:p>
            <a:pPr marL="12700" marR="114300">
              <a:lnSpc>
                <a:spcPts val="1510"/>
              </a:lnSpc>
              <a:spcBef>
                <a:spcPts val="795"/>
              </a:spcBef>
            </a:pPr>
            <a:r>
              <a:rPr dirty="0" sz="1400" spc="15">
                <a:latin typeface="Arial"/>
                <a:cs typeface="Arial"/>
              </a:rPr>
              <a:t>Соответствует требованиям </a:t>
            </a:r>
            <a:r>
              <a:rPr dirty="0" sz="1400" spc="25">
                <a:latin typeface="Arial"/>
                <a:cs typeface="Arial"/>
              </a:rPr>
              <a:t>стандарта </a:t>
            </a:r>
            <a:r>
              <a:rPr dirty="0" sz="1400" spc="20">
                <a:latin typeface="Arial"/>
                <a:cs typeface="Arial"/>
              </a:rPr>
              <a:t>МЭК </a:t>
            </a:r>
            <a:r>
              <a:rPr dirty="0" sz="1400" spc="15">
                <a:latin typeface="Arial"/>
                <a:cs typeface="Arial"/>
              </a:rPr>
              <a:t>60846</a:t>
            </a:r>
            <a:r>
              <a:rPr dirty="0" sz="1400" spc="15">
                <a:latin typeface="Arial"/>
                <a:cs typeface="Arial"/>
              </a:rPr>
              <a:t>-</a:t>
            </a:r>
            <a:r>
              <a:rPr dirty="0" sz="1400" spc="15">
                <a:latin typeface="Arial"/>
                <a:cs typeface="Arial"/>
              </a:rPr>
              <a:t>1,  2009</a:t>
            </a:r>
            <a:r>
              <a:rPr dirty="0" sz="1400" spc="15">
                <a:latin typeface="Arial"/>
                <a:cs typeface="Arial"/>
              </a:rPr>
              <a:t>-</a:t>
            </a:r>
            <a:r>
              <a:rPr dirty="0" sz="1400" spc="15">
                <a:latin typeface="Arial"/>
                <a:cs typeface="Arial"/>
              </a:rPr>
              <a:t>04, </a:t>
            </a:r>
            <a:r>
              <a:rPr dirty="0" sz="1400" spc="10">
                <a:latin typeface="Arial"/>
                <a:cs typeface="Arial"/>
              </a:rPr>
              <a:t>Измерители </a:t>
            </a:r>
            <a:r>
              <a:rPr dirty="0" sz="1400" spc="15">
                <a:latin typeface="Arial"/>
                <a:cs typeface="Arial"/>
              </a:rPr>
              <a:t>амбиентного и </a:t>
            </a:r>
            <a:r>
              <a:rPr dirty="0" sz="1400" spc="5">
                <a:latin typeface="Arial"/>
                <a:cs typeface="Arial"/>
              </a:rPr>
              <a:t>направленного  </a:t>
            </a:r>
            <a:r>
              <a:rPr dirty="0" sz="1400" spc="25">
                <a:latin typeface="Arial"/>
                <a:cs typeface="Arial"/>
              </a:rPr>
              <a:t>эквивалентов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60">
                <a:latin typeface="Arial"/>
                <a:cs typeface="Arial"/>
              </a:rPr>
              <a:t>доз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spc="30">
                <a:latin typeface="Arial"/>
                <a:cs typeface="Arial"/>
              </a:rPr>
              <a:t>бета</a:t>
            </a:r>
            <a:r>
              <a:rPr dirty="0" sz="1400" spc="30">
                <a:latin typeface="Arial"/>
                <a:cs typeface="Arial"/>
              </a:rPr>
              <a:t>-</a:t>
            </a:r>
            <a:r>
              <a:rPr dirty="0" sz="1400" spc="-55">
                <a:latin typeface="Arial"/>
                <a:cs typeface="Arial"/>
              </a:rPr>
              <a:t> </a:t>
            </a:r>
            <a:r>
              <a:rPr dirty="0" sz="1400" spc="15">
                <a:latin typeface="Arial"/>
                <a:cs typeface="Arial"/>
              </a:rPr>
              <a:t>и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 spc="35">
                <a:latin typeface="Arial"/>
                <a:cs typeface="Arial"/>
              </a:rPr>
              <a:t>фотонного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10">
                <a:latin typeface="Arial"/>
                <a:cs typeface="Arial"/>
              </a:rPr>
              <a:t>излучений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190">
                <a:latin typeface="Arial"/>
                <a:cs typeface="Arial"/>
              </a:rPr>
              <a:t>–</a:t>
            </a:r>
            <a:r>
              <a:rPr dirty="0" sz="1400" spc="-55">
                <a:latin typeface="Arial"/>
                <a:cs typeface="Arial"/>
              </a:rPr>
              <a:t> </a:t>
            </a:r>
            <a:r>
              <a:rPr dirty="0" sz="1400" spc="30">
                <a:latin typeface="Arial"/>
                <a:cs typeface="Arial"/>
              </a:rPr>
              <a:t>часть  </a:t>
            </a:r>
            <a:r>
              <a:rPr dirty="0" sz="1400" spc="-55">
                <a:latin typeface="Arial"/>
                <a:cs typeface="Arial"/>
              </a:rPr>
              <a:t>1, </a:t>
            </a:r>
            <a:r>
              <a:rPr dirty="0" sz="1400" spc="-5">
                <a:latin typeface="Arial"/>
                <a:cs typeface="Arial"/>
              </a:rPr>
              <a:t>Переносные </a:t>
            </a:r>
            <a:r>
              <a:rPr dirty="0" sz="1400" spc="45">
                <a:latin typeface="Arial"/>
                <a:cs typeface="Arial"/>
              </a:rPr>
              <a:t>дозиметры </a:t>
            </a:r>
            <a:r>
              <a:rPr dirty="0" sz="1400" spc="5">
                <a:latin typeface="Arial"/>
                <a:cs typeface="Arial"/>
              </a:rPr>
              <a:t>рабочих </a:t>
            </a:r>
            <a:r>
              <a:rPr dirty="0" sz="1400" spc="30">
                <a:latin typeface="Arial"/>
                <a:cs typeface="Arial"/>
              </a:rPr>
              <a:t>мест </a:t>
            </a:r>
            <a:r>
              <a:rPr dirty="0" sz="1400" spc="15">
                <a:latin typeface="Arial"/>
                <a:cs typeface="Arial"/>
              </a:rPr>
              <a:t>и </a:t>
            </a:r>
            <a:r>
              <a:rPr dirty="0" sz="1400" spc="30">
                <a:latin typeface="Arial"/>
                <a:cs typeface="Arial"/>
              </a:rPr>
              <a:t>окружающей  </a:t>
            </a:r>
            <a:r>
              <a:rPr dirty="0" sz="1400" spc="30">
                <a:latin typeface="Arial"/>
                <a:cs typeface="Arial"/>
              </a:rPr>
              <a:t>среды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03932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>
                <a:latin typeface="Tahoma"/>
                <a:cs typeface="Tahoma"/>
              </a:rPr>
              <a:t>Дозиметр </a:t>
            </a:r>
            <a:r>
              <a:rPr dirty="0" sz="3200">
                <a:latin typeface="Tahoma"/>
                <a:cs typeface="Tahoma"/>
              </a:rPr>
              <a:t>RAM</a:t>
            </a:r>
            <a:r>
              <a:rPr dirty="0" sz="3200" spc="-105">
                <a:latin typeface="Tahoma"/>
                <a:cs typeface="Tahoma"/>
              </a:rPr>
              <a:t> </a:t>
            </a:r>
            <a:r>
              <a:rPr dirty="0" sz="3200">
                <a:latin typeface="Tahoma"/>
                <a:cs typeface="Tahoma"/>
              </a:rPr>
              <a:t>ION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84391" y="4288535"/>
            <a:ext cx="3081527" cy="2441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174992" y="1572767"/>
            <a:ext cx="3659122" cy="35722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2305" y="469391"/>
            <a:ext cx="6220776" cy="6388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80059"/>
            <a:ext cx="12192000" cy="1082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62657" y="1779235"/>
            <a:ext cx="4959985" cy="402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1730"/>
              </a:lnSpc>
            </a:pPr>
            <a:r>
              <a:rPr dirty="0" sz="1600">
                <a:latin typeface="Arial"/>
                <a:cs typeface="Arial"/>
              </a:rPr>
              <a:t>Назначение: </a:t>
            </a:r>
            <a:r>
              <a:rPr dirty="0" sz="1600" spc="20">
                <a:latin typeface="Arial"/>
                <a:cs typeface="Arial"/>
              </a:rPr>
              <a:t>одновременные измерения</a:t>
            </a:r>
            <a:r>
              <a:rPr dirty="0" sz="1600" spc="-160">
                <a:latin typeface="Arial"/>
                <a:cs typeface="Arial"/>
              </a:rPr>
              <a:t> </a:t>
            </a:r>
            <a:r>
              <a:rPr dirty="0" sz="1600" spc="5">
                <a:latin typeface="Arial"/>
                <a:cs typeface="Arial"/>
              </a:rPr>
              <a:t>объемной  </a:t>
            </a:r>
            <a:r>
              <a:rPr dirty="0" sz="1600" spc="45">
                <a:latin typeface="Arial"/>
                <a:cs typeface="Arial"/>
              </a:rPr>
              <a:t>активности </a:t>
            </a:r>
            <a:r>
              <a:rPr dirty="0" sz="1600" spc="-60">
                <a:latin typeface="Arial"/>
                <a:cs typeface="Arial"/>
              </a:rPr>
              <a:t>(ОА) </a:t>
            </a:r>
            <a:r>
              <a:rPr dirty="0" sz="1600" spc="40">
                <a:latin typeface="Arial"/>
                <a:cs typeface="Arial"/>
              </a:rPr>
              <a:t>трития </a:t>
            </a:r>
            <a:r>
              <a:rPr dirty="0" sz="1600" spc="10">
                <a:latin typeface="Arial"/>
                <a:cs typeface="Arial"/>
              </a:rPr>
              <a:t>и </a:t>
            </a:r>
            <a:r>
              <a:rPr dirty="0" sz="1600" spc="45">
                <a:latin typeface="Arial"/>
                <a:cs typeface="Arial"/>
              </a:rPr>
              <a:t>бета</a:t>
            </a:r>
            <a:r>
              <a:rPr dirty="0" sz="1600" spc="45">
                <a:latin typeface="Arial"/>
                <a:cs typeface="Arial"/>
              </a:rPr>
              <a:t>-</a:t>
            </a:r>
            <a:r>
              <a:rPr dirty="0" sz="1600" spc="45">
                <a:latin typeface="Arial"/>
                <a:cs typeface="Arial"/>
              </a:rPr>
              <a:t>активных </a:t>
            </a:r>
            <a:r>
              <a:rPr dirty="0" sz="1600" spc="50">
                <a:latin typeface="Arial"/>
                <a:cs typeface="Arial"/>
              </a:rPr>
              <a:t>газов </a:t>
            </a:r>
            <a:r>
              <a:rPr dirty="0" sz="1600" spc="55">
                <a:latin typeface="Arial"/>
                <a:cs typeface="Arial"/>
              </a:rPr>
              <a:t>в  </a:t>
            </a:r>
            <a:r>
              <a:rPr dirty="0" sz="1600" spc="30">
                <a:latin typeface="Arial"/>
                <a:cs typeface="Arial"/>
              </a:rPr>
              <a:t>воздухе </a:t>
            </a:r>
            <a:r>
              <a:rPr dirty="0" sz="1600" spc="10">
                <a:latin typeface="Arial"/>
                <a:cs typeface="Arial"/>
              </a:rPr>
              <a:t>и </a:t>
            </a:r>
            <a:r>
              <a:rPr dirty="0" sz="1600" spc="35">
                <a:latin typeface="Arial"/>
                <a:cs typeface="Arial"/>
              </a:rPr>
              <a:t>мощности </a:t>
            </a:r>
            <a:r>
              <a:rPr dirty="0" sz="1600" spc="80">
                <a:latin typeface="Arial"/>
                <a:cs typeface="Arial"/>
              </a:rPr>
              <a:t>дозы</a:t>
            </a:r>
            <a:r>
              <a:rPr dirty="0" sz="1600" spc="-245">
                <a:latin typeface="Arial"/>
                <a:cs typeface="Arial"/>
              </a:rPr>
              <a:t> </a:t>
            </a:r>
            <a:r>
              <a:rPr dirty="0" sz="1600" spc="35">
                <a:latin typeface="Arial"/>
                <a:cs typeface="Arial"/>
              </a:rPr>
              <a:t>гамма</a:t>
            </a:r>
            <a:r>
              <a:rPr dirty="0" sz="1600" spc="35">
                <a:latin typeface="Arial"/>
                <a:cs typeface="Arial"/>
              </a:rPr>
              <a:t>-</a:t>
            </a:r>
            <a:r>
              <a:rPr dirty="0" sz="1600" spc="35">
                <a:latin typeface="Arial"/>
                <a:cs typeface="Arial"/>
              </a:rPr>
              <a:t>излучения</a:t>
            </a:r>
            <a:endParaRPr sz="1600">
              <a:latin typeface="Arial"/>
              <a:cs typeface="Arial"/>
            </a:endParaRPr>
          </a:p>
          <a:p>
            <a:pPr marL="12700" marR="245745">
              <a:lnSpc>
                <a:spcPct val="253799"/>
              </a:lnSpc>
              <a:spcBef>
                <a:spcPts val="560"/>
              </a:spcBef>
            </a:pPr>
            <a:r>
              <a:rPr dirty="0" sz="1600" spc="45">
                <a:latin typeface="Arial"/>
                <a:cs typeface="Arial"/>
              </a:rPr>
              <a:t>Диапазон </a:t>
            </a:r>
            <a:r>
              <a:rPr dirty="0" sz="1600" spc="25">
                <a:latin typeface="Arial"/>
                <a:cs typeface="Arial"/>
              </a:rPr>
              <a:t>измерения </a:t>
            </a:r>
            <a:r>
              <a:rPr dirty="0" sz="1600" spc="-80">
                <a:latin typeface="Arial"/>
                <a:cs typeface="Arial"/>
              </a:rPr>
              <a:t>ОА: </a:t>
            </a:r>
            <a:r>
              <a:rPr dirty="0" sz="1600" spc="-45">
                <a:latin typeface="Arial"/>
                <a:cs typeface="Arial"/>
              </a:rPr>
              <a:t>3,7 </a:t>
            </a:r>
            <a:r>
              <a:rPr dirty="0" sz="1600" spc="5">
                <a:latin typeface="Times New Roman"/>
                <a:cs typeface="Times New Roman"/>
              </a:rPr>
              <a:t>∙</a:t>
            </a:r>
            <a:r>
              <a:rPr dirty="0" sz="1600" spc="5">
                <a:latin typeface="Arial"/>
                <a:cs typeface="Arial"/>
              </a:rPr>
              <a:t>10</a:t>
            </a:r>
            <a:r>
              <a:rPr dirty="0" baseline="26455" sz="1575" spc="7">
                <a:latin typeface="Arial"/>
                <a:cs typeface="Arial"/>
              </a:rPr>
              <a:t>4 </a:t>
            </a:r>
            <a:r>
              <a:rPr dirty="0" sz="1600" spc="30">
                <a:latin typeface="Arial"/>
                <a:cs typeface="Arial"/>
              </a:rPr>
              <a:t>÷ </a:t>
            </a:r>
            <a:r>
              <a:rPr dirty="0" sz="1600" spc="-15">
                <a:latin typeface="Arial"/>
                <a:cs typeface="Arial"/>
              </a:rPr>
              <a:t>7,4</a:t>
            </a:r>
            <a:r>
              <a:rPr dirty="0" sz="1600" spc="-15">
                <a:latin typeface="Times New Roman"/>
                <a:cs typeface="Times New Roman"/>
              </a:rPr>
              <a:t>∙</a:t>
            </a:r>
            <a:r>
              <a:rPr dirty="0" sz="1600" spc="-15">
                <a:latin typeface="Arial"/>
                <a:cs typeface="Arial"/>
              </a:rPr>
              <a:t>10</a:t>
            </a:r>
            <a:r>
              <a:rPr dirty="0" baseline="26455" sz="1575" spc="-22">
                <a:latin typeface="Arial"/>
                <a:cs typeface="Arial"/>
              </a:rPr>
              <a:t>9 </a:t>
            </a:r>
            <a:r>
              <a:rPr dirty="0" sz="1600" spc="85">
                <a:latin typeface="Arial"/>
                <a:cs typeface="Arial"/>
              </a:rPr>
              <a:t>Бк/м</a:t>
            </a:r>
            <a:r>
              <a:rPr dirty="0" baseline="26455" sz="1575" spc="127">
                <a:latin typeface="Arial"/>
                <a:cs typeface="Arial"/>
              </a:rPr>
              <a:t>3  </a:t>
            </a:r>
            <a:r>
              <a:rPr dirty="0" sz="1600" spc="45">
                <a:latin typeface="Arial"/>
                <a:cs typeface="Arial"/>
              </a:rPr>
              <a:t>Диапазон</a:t>
            </a:r>
            <a:r>
              <a:rPr dirty="0" sz="1600" spc="-80">
                <a:latin typeface="Arial"/>
                <a:cs typeface="Arial"/>
              </a:rPr>
              <a:t> </a:t>
            </a:r>
            <a:r>
              <a:rPr dirty="0" sz="1600" spc="20">
                <a:latin typeface="Arial"/>
                <a:cs typeface="Arial"/>
              </a:rPr>
              <a:t>энергий</a:t>
            </a:r>
            <a:r>
              <a:rPr dirty="0" sz="1600" spc="-70">
                <a:latin typeface="Arial"/>
                <a:cs typeface="Arial"/>
              </a:rPr>
              <a:t> </a:t>
            </a:r>
            <a:r>
              <a:rPr dirty="0" sz="1600" spc="20">
                <a:latin typeface="Arial"/>
                <a:cs typeface="Arial"/>
              </a:rPr>
              <a:t>бета</a:t>
            </a:r>
            <a:r>
              <a:rPr dirty="0" sz="1600" spc="20">
                <a:latin typeface="Arial"/>
                <a:cs typeface="Arial"/>
              </a:rPr>
              <a:t>-</a:t>
            </a:r>
            <a:r>
              <a:rPr dirty="0" sz="1600" spc="20">
                <a:latin typeface="Arial"/>
                <a:cs typeface="Arial"/>
              </a:rPr>
              <a:t>излучения:</a:t>
            </a:r>
            <a:r>
              <a:rPr dirty="0" sz="1600" spc="-75">
                <a:latin typeface="Arial"/>
                <a:cs typeface="Arial"/>
              </a:rPr>
              <a:t> </a:t>
            </a:r>
            <a:r>
              <a:rPr dirty="0" sz="1600" spc="5">
                <a:latin typeface="Arial"/>
                <a:cs typeface="Arial"/>
              </a:rPr>
              <a:t>2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 spc="30">
                <a:latin typeface="Arial"/>
                <a:cs typeface="Arial"/>
              </a:rPr>
              <a:t>÷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 spc="5">
                <a:latin typeface="Arial"/>
                <a:cs typeface="Arial"/>
              </a:rPr>
              <a:t>3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 spc="5">
                <a:latin typeface="Arial"/>
                <a:cs typeface="Arial"/>
              </a:rPr>
              <a:t>000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 spc="50">
                <a:latin typeface="Arial"/>
                <a:cs typeface="Arial"/>
              </a:rPr>
              <a:t>кэВ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8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31750" indent="-635">
              <a:lnSpc>
                <a:spcPts val="1730"/>
              </a:lnSpc>
            </a:pPr>
            <a:r>
              <a:rPr dirty="0" sz="1600" spc="50">
                <a:latin typeface="Arial"/>
                <a:cs typeface="Arial"/>
              </a:rPr>
              <a:t>Детекторы: </a:t>
            </a:r>
            <a:r>
              <a:rPr dirty="0" sz="1600" spc="5">
                <a:latin typeface="Arial"/>
                <a:cs typeface="Arial"/>
              </a:rPr>
              <a:t>4 </a:t>
            </a:r>
            <a:r>
              <a:rPr dirty="0" sz="1600" spc="25">
                <a:latin typeface="Arial"/>
                <a:cs typeface="Arial"/>
              </a:rPr>
              <a:t>ионизационные </a:t>
            </a:r>
            <a:r>
              <a:rPr dirty="0" sz="1600" spc="50">
                <a:latin typeface="Arial"/>
                <a:cs typeface="Arial"/>
              </a:rPr>
              <a:t>камеры </a:t>
            </a:r>
            <a:r>
              <a:rPr dirty="0" sz="1600" spc="15">
                <a:latin typeface="Arial"/>
                <a:cs typeface="Arial"/>
              </a:rPr>
              <a:t>(две </a:t>
            </a:r>
            <a:r>
              <a:rPr dirty="0" sz="1600" spc="20">
                <a:latin typeface="Arial"/>
                <a:cs typeface="Arial"/>
              </a:rPr>
              <a:t>для  </a:t>
            </a:r>
            <a:r>
              <a:rPr dirty="0" sz="1600" spc="5">
                <a:latin typeface="Arial"/>
                <a:cs typeface="Arial"/>
              </a:rPr>
              <a:t>измерения, </a:t>
            </a:r>
            <a:r>
              <a:rPr dirty="0" sz="1600" spc="20">
                <a:latin typeface="Arial"/>
                <a:cs typeface="Arial"/>
              </a:rPr>
              <a:t>две для </a:t>
            </a:r>
            <a:r>
              <a:rPr dirty="0" sz="1600" spc="15">
                <a:latin typeface="Arial"/>
                <a:cs typeface="Arial"/>
              </a:rPr>
              <a:t>компенсации),</a:t>
            </a:r>
            <a:r>
              <a:rPr dirty="0" sz="1600" spc="-210">
                <a:latin typeface="Arial"/>
                <a:cs typeface="Arial"/>
              </a:rPr>
              <a:t> </a:t>
            </a:r>
            <a:r>
              <a:rPr dirty="0" sz="1600" spc="45">
                <a:latin typeface="Arial"/>
                <a:cs typeface="Arial"/>
              </a:rPr>
              <a:t>газоразрядный  </a:t>
            </a:r>
            <a:r>
              <a:rPr dirty="0" sz="1600" spc="45">
                <a:latin typeface="Arial"/>
                <a:cs typeface="Arial"/>
              </a:rPr>
              <a:t>счетчик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marR="201295" indent="-635">
              <a:lnSpc>
                <a:spcPts val="1730"/>
              </a:lnSpc>
            </a:pPr>
            <a:r>
              <a:rPr dirty="0" sz="1600" spc="-25">
                <a:latin typeface="Arial"/>
                <a:cs typeface="Arial"/>
              </a:rPr>
              <a:t>Объем </a:t>
            </a:r>
            <a:r>
              <a:rPr dirty="0" sz="1600" spc="30">
                <a:latin typeface="Arial"/>
                <a:cs typeface="Arial"/>
              </a:rPr>
              <a:t>камер: </a:t>
            </a:r>
            <a:r>
              <a:rPr dirty="0" sz="1600" spc="5">
                <a:latin typeface="Arial"/>
                <a:cs typeface="Arial"/>
              </a:rPr>
              <a:t>500 </a:t>
            </a:r>
            <a:r>
              <a:rPr dirty="0" sz="1600" spc="45">
                <a:latin typeface="Arial"/>
                <a:cs typeface="Arial"/>
              </a:rPr>
              <a:t>см</a:t>
            </a:r>
            <a:r>
              <a:rPr dirty="0" baseline="26455" sz="1575" spc="67">
                <a:latin typeface="Arial"/>
                <a:cs typeface="Arial"/>
              </a:rPr>
              <a:t>3 </a:t>
            </a:r>
            <a:r>
              <a:rPr dirty="0" sz="1600">
                <a:latin typeface="Arial"/>
                <a:cs typeface="Arial"/>
              </a:rPr>
              <a:t>(2 </a:t>
            </a:r>
            <a:r>
              <a:rPr dirty="0" sz="1600" spc="20">
                <a:latin typeface="Arial"/>
                <a:cs typeface="Arial"/>
              </a:rPr>
              <a:t>измерительные</a:t>
            </a:r>
            <a:r>
              <a:rPr dirty="0" sz="1600" spc="-204">
                <a:latin typeface="Arial"/>
                <a:cs typeface="Arial"/>
              </a:rPr>
              <a:t> </a:t>
            </a:r>
            <a:r>
              <a:rPr dirty="0" sz="1600" spc="50">
                <a:latin typeface="Arial"/>
                <a:cs typeface="Arial"/>
              </a:rPr>
              <a:t>камеры  </a:t>
            </a:r>
            <a:r>
              <a:rPr dirty="0" sz="1600" spc="25">
                <a:latin typeface="Arial"/>
                <a:cs typeface="Arial"/>
              </a:rPr>
              <a:t>по </a:t>
            </a:r>
            <a:r>
              <a:rPr dirty="0" sz="1600" spc="5">
                <a:latin typeface="Arial"/>
                <a:cs typeface="Arial"/>
              </a:rPr>
              <a:t>250</a:t>
            </a:r>
            <a:r>
              <a:rPr dirty="0" sz="1600" spc="-165">
                <a:latin typeface="Arial"/>
                <a:cs typeface="Arial"/>
              </a:rPr>
              <a:t> </a:t>
            </a:r>
            <a:r>
              <a:rPr dirty="0" sz="1600" spc="30">
                <a:latin typeface="Arial"/>
                <a:cs typeface="Arial"/>
              </a:rPr>
              <a:t>см</a:t>
            </a:r>
            <a:r>
              <a:rPr dirty="0" baseline="26455" sz="1575" spc="44">
                <a:latin typeface="Arial"/>
                <a:cs typeface="Arial"/>
              </a:rPr>
              <a:t>3</a:t>
            </a:r>
            <a:r>
              <a:rPr dirty="0" sz="1600" spc="30">
                <a:latin typeface="Arial"/>
                <a:cs typeface="Arial"/>
              </a:rPr>
              <a:t>)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936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45"/>
              <a:t>Радиометр </a:t>
            </a:r>
            <a:r>
              <a:rPr dirty="0" sz="3200" spc="110"/>
              <a:t>газов</a:t>
            </a:r>
            <a:r>
              <a:rPr dirty="0" sz="3200" spc="-300"/>
              <a:t> </a:t>
            </a:r>
            <a:r>
              <a:rPr dirty="0" sz="3200" spc="-15"/>
              <a:t>TYNE</a:t>
            </a:r>
            <a:r>
              <a:rPr dirty="0" sz="3200" spc="-15">
                <a:latin typeface="Arial"/>
                <a:cs typeface="Arial"/>
              </a:rPr>
              <a:t>-</a:t>
            </a:r>
            <a:r>
              <a:rPr dirty="0" sz="3200" spc="-15"/>
              <a:t>7043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99731" y="1562100"/>
            <a:ext cx="3476243" cy="38404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745223" y="4605528"/>
            <a:ext cx="2494635" cy="17480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16120" y="480059"/>
            <a:ext cx="7205249" cy="6377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80059"/>
            <a:ext cx="12192000" cy="1082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16770" y="1776619"/>
            <a:ext cx="4025265" cy="41675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313690">
              <a:lnSpc>
                <a:spcPts val="1510"/>
              </a:lnSpc>
            </a:pPr>
            <a:r>
              <a:rPr dirty="0" sz="1400" spc="15">
                <a:latin typeface="Arial"/>
                <a:cs typeface="Arial"/>
              </a:rPr>
              <a:t>Индивидуальные </a:t>
            </a:r>
            <a:r>
              <a:rPr dirty="0" sz="1400" spc="45">
                <a:latin typeface="Arial"/>
                <a:cs typeface="Arial"/>
              </a:rPr>
              <a:t>дозиметры </a:t>
            </a:r>
            <a:r>
              <a:rPr dirty="0" sz="1400" spc="15">
                <a:latin typeface="Arial"/>
                <a:cs typeface="Arial"/>
              </a:rPr>
              <a:t>и  </a:t>
            </a:r>
            <a:r>
              <a:rPr dirty="0" sz="1400" spc="30">
                <a:latin typeface="Arial"/>
                <a:cs typeface="Arial"/>
              </a:rPr>
              <a:t>дозиметрический контроль </a:t>
            </a:r>
            <a:r>
              <a:rPr dirty="0" sz="1400" spc="35">
                <a:latin typeface="Arial"/>
                <a:cs typeface="Arial"/>
              </a:rPr>
              <a:t>(ИДК) </a:t>
            </a:r>
            <a:r>
              <a:rPr dirty="0" sz="1400" spc="30">
                <a:latin typeface="Arial"/>
                <a:cs typeface="Arial"/>
              </a:rPr>
              <a:t>с </a:t>
            </a:r>
            <a:r>
              <a:rPr dirty="0" sz="1400">
                <a:latin typeface="Arial"/>
                <a:cs typeface="Arial"/>
              </a:rPr>
              <a:t>их  </a:t>
            </a:r>
            <a:r>
              <a:rPr dirty="0" sz="1400" spc="5">
                <a:latin typeface="Arial"/>
                <a:cs typeface="Arial"/>
              </a:rPr>
              <a:t>применением </a:t>
            </a:r>
            <a:r>
              <a:rPr dirty="0" sz="1400" spc="35">
                <a:latin typeface="Arial"/>
                <a:cs typeface="Arial"/>
              </a:rPr>
              <a:t>соответствуют</a:t>
            </a:r>
            <a:r>
              <a:rPr dirty="0" sz="1400" spc="20">
                <a:latin typeface="Arial"/>
                <a:cs typeface="Arial"/>
              </a:rPr>
              <a:t> </a:t>
            </a:r>
            <a:r>
              <a:rPr dirty="0" sz="1400" spc="10">
                <a:latin typeface="Arial"/>
                <a:cs typeface="Arial"/>
              </a:rPr>
              <a:t>требованиям:</a:t>
            </a:r>
            <a:endParaRPr sz="1400">
              <a:latin typeface="Arial"/>
              <a:cs typeface="Arial"/>
            </a:endParaRPr>
          </a:p>
          <a:p>
            <a:pPr marL="241300" marR="5080" indent="-228600">
              <a:lnSpc>
                <a:spcPts val="1510"/>
              </a:lnSpc>
              <a:spcBef>
                <a:spcPts val="994"/>
              </a:spcBef>
              <a:tabLst>
                <a:tab pos="241300" algn="l"/>
              </a:tabLst>
            </a:pPr>
            <a:r>
              <a:rPr dirty="0" sz="1400">
                <a:latin typeface="Arial"/>
                <a:cs typeface="Arial"/>
              </a:rPr>
              <a:t>•	</a:t>
            </a:r>
            <a:r>
              <a:rPr dirty="0" sz="1400" spc="25">
                <a:latin typeface="Arial"/>
                <a:cs typeface="Arial"/>
              </a:rPr>
              <a:t>МУ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 spc="10">
                <a:latin typeface="Arial"/>
                <a:cs typeface="Arial"/>
              </a:rPr>
              <a:t>2.6.5.28</a:t>
            </a:r>
            <a:r>
              <a:rPr dirty="0" sz="1400" spc="10">
                <a:latin typeface="Arial"/>
                <a:cs typeface="Arial"/>
              </a:rPr>
              <a:t>-</a:t>
            </a:r>
            <a:r>
              <a:rPr dirty="0" sz="1400" spc="10">
                <a:latin typeface="Arial"/>
                <a:cs typeface="Arial"/>
              </a:rPr>
              <a:t>2016.</a:t>
            </a:r>
            <a:r>
              <a:rPr dirty="0" sz="1400" spc="-75">
                <a:latin typeface="Arial"/>
                <a:cs typeface="Arial"/>
              </a:rPr>
              <a:t> </a:t>
            </a:r>
            <a:r>
              <a:rPr dirty="0" sz="1400" spc="-35">
                <a:latin typeface="Arial"/>
                <a:cs typeface="Arial"/>
              </a:rPr>
              <a:t>«Определение 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20">
                <a:latin typeface="Arial"/>
                <a:cs typeface="Arial"/>
              </a:rPr>
              <a:t>индивидуальных </a:t>
            </a:r>
            <a:r>
              <a:rPr dirty="0" sz="1400" spc="50">
                <a:latin typeface="Arial"/>
                <a:cs typeface="Arial"/>
              </a:rPr>
              <a:t>эффективных </a:t>
            </a:r>
            <a:r>
              <a:rPr dirty="0" sz="1400" spc="15">
                <a:latin typeface="Arial"/>
                <a:cs typeface="Arial"/>
              </a:rPr>
              <a:t>и  </a:t>
            </a:r>
            <a:r>
              <a:rPr dirty="0" sz="1400" spc="25">
                <a:latin typeface="Arial"/>
                <a:cs typeface="Arial"/>
              </a:rPr>
              <a:t>эквивалентных </a:t>
            </a:r>
            <a:r>
              <a:rPr dirty="0" sz="1400" spc="60">
                <a:latin typeface="Arial"/>
                <a:cs typeface="Arial"/>
              </a:rPr>
              <a:t>доз </a:t>
            </a:r>
            <a:r>
              <a:rPr dirty="0" sz="1400" spc="15">
                <a:latin typeface="Arial"/>
                <a:cs typeface="Arial"/>
              </a:rPr>
              <a:t>и </a:t>
            </a:r>
            <a:r>
              <a:rPr dirty="0" sz="1400" spc="25">
                <a:latin typeface="Arial"/>
                <a:cs typeface="Arial"/>
              </a:rPr>
              <a:t>организация</a:t>
            </a:r>
            <a:r>
              <a:rPr dirty="0" sz="1400" spc="-195">
                <a:latin typeface="Arial"/>
                <a:cs typeface="Arial"/>
              </a:rPr>
              <a:t> </a:t>
            </a:r>
            <a:r>
              <a:rPr dirty="0" sz="1400" spc="30">
                <a:latin typeface="Arial"/>
                <a:cs typeface="Arial"/>
              </a:rPr>
              <a:t>контроля  </a:t>
            </a:r>
            <a:r>
              <a:rPr dirty="0" sz="1400" spc="15">
                <a:latin typeface="Arial"/>
                <a:cs typeface="Arial"/>
              </a:rPr>
              <a:t>профессионального </a:t>
            </a:r>
            <a:r>
              <a:rPr dirty="0" sz="1400">
                <a:latin typeface="Arial"/>
                <a:cs typeface="Arial"/>
              </a:rPr>
              <a:t>облучения </a:t>
            </a:r>
            <a:r>
              <a:rPr dirty="0" sz="1400" spc="50">
                <a:latin typeface="Arial"/>
                <a:cs typeface="Arial"/>
              </a:rPr>
              <a:t>в </a:t>
            </a:r>
            <a:r>
              <a:rPr dirty="0" sz="1400" spc="5">
                <a:latin typeface="Arial"/>
                <a:cs typeface="Arial"/>
              </a:rPr>
              <a:t>условиях  </a:t>
            </a:r>
            <a:r>
              <a:rPr dirty="0" sz="1400" spc="10">
                <a:latin typeface="Arial"/>
                <a:cs typeface="Arial"/>
              </a:rPr>
              <a:t>планируемого </a:t>
            </a:r>
            <a:r>
              <a:rPr dirty="0" sz="1400" spc="-5">
                <a:latin typeface="Arial"/>
                <a:cs typeface="Arial"/>
              </a:rPr>
              <a:t>облучения. </a:t>
            </a:r>
            <a:r>
              <a:rPr dirty="0" sz="1400" spc="-40">
                <a:latin typeface="Arial"/>
                <a:cs typeface="Arial"/>
              </a:rPr>
              <a:t>Общие  </a:t>
            </a:r>
            <a:r>
              <a:rPr dirty="0" sz="1400" spc="-5">
                <a:latin typeface="Arial"/>
                <a:cs typeface="Arial"/>
              </a:rPr>
              <a:t>требования»;</a:t>
            </a:r>
            <a:endParaRPr sz="1400">
              <a:latin typeface="Arial"/>
              <a:cs typeface="Arial"/>
            </a:endParaRPr>
          </a:p>
          <a:p>
            <a:pPr marL="241300" marR="373380" indent="-228600">
              <a:lnSpc>
                <a:spcPts val="1510"/>
              </a:lnSpc>
              <a:spcBef>
                <a:spcPts val="1010"/>
              </a:spcBef>
              <a:tabLst>
                <a:tab pos="285115" algn="l"/>
              </a:tabLst>
            </a:pPr>
            <a:r>
              <a:rPr dirty="0" sz="1400">
                <a:latin typeface="Arial"/>
                <a:cs typeface="Arial"/>
              </a:rPr>
              <a:t>•		</a:t>
            </a:r>
            <a:r>
              <a:rPr dirty="0" sz="1400" spc="25">
                <a:latin typeface="Arial"/>
                <a:cs typeface="Arial"/>
              </a:rPr>
              <a:t>МУ</a:t>
            </a:r>
            <a:r>
              <a:rPr dirty="0" sz="1400" spc="-65">
                <a:latin typeface="Arial"/>
                <a:cs typeface="Arial"/>
              </a:rPr>
              <a:t> </a:t>
            </a:r>
            <a:r>
              <a:rPr dirty="0" sz="1400" spc="15">
                <a:latin typeface="Arial"/>
                <a:cs typeface="Arial"/>
              </a:rPr>
              <a:t>2.6.5.26</a:t>
            </a:r>
            <a:r>
              <a:rPr dirty="0" sz="1400" spc="15">
                <a:latin typeface="Arial"/>
                <a:cs typeface="Arial"/>
              </a:rPr>
              <a:t>-</a:t>
            </a:r>
            <a:r>
              <a:rPr dirty="0" sz="1400" spc="15">
                <a:latin typeface="Arial"/>
                <a:cs typeface="Arial"/>
              </a:rPr>
              <a:t>2016</a:t>
            </a:r>
            <a:r>
              <a:rPr dirty="0" sz="1400" spc="-90">
                <a:latin typeface="Arial"/>
                <a:cs typeface="Arial"/>
              </a:rPr>
              <a:t> </a:t>
            </a:r>
            <a:r>
              <a:rPr dirty="0" sz="1400" spc="25">
                <a:latin typeface="Arial"/>
                <a:cs typeface="Arial"/>
              </a:rPr>
              <a:t>«Дозиметрический 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30">
                <a:latin typeface="Arial"/>
                <a:cs typeface="Arial"/>
              </a:rPr>
              <a:t>контроль </a:t>
            </a:r>
            <a:r>
              <a:rPr dirty="0" sz="1400" spc="5">
                <a:latin typeface="Arial"/>
                <a:cs typeface="Arial"/>
              </a:rPr>
              <a:t>внешнего </a:t>
            </a:r>
            <a:r>
              <a:rPr dirty="0" sz="1400" spc="15">
                <a:latin typeface="Arial"/>
                <a:cs typeface="Arial"/>
              </a:rPr>
              <a:t>профессионального  </a:t>
            </a:r>
            <a:r>
              <a:rPr dirty="0" sz="1400" spc="-5">
                <a:latin typeface="Arial"/>
                <a:cs typeface="Arial"/>
              </a:rPr>
              <a:t>облучения. </a:t>
            </a:r>
            <a:r>
              <a:rPr dirty="0" sz="1400" spc="-35">
                <a:latin typeface="Arial"/>
                <a:cs typeface="Arial"/>
              </a:rPr>
              <a:t>Общие</a:t>
            </a:r>
            <a:r>
              <a:rPr dirty="0" sz="1400" spc="-65">
                <a:latin typeface="Arial"/>
                <a:cs typeface="Arial"/>
              </a:rPr>
              <a:t> </a:t>
            </a:r>
            <a:r>
              <a:rPr dirty="0" sz="1400" spc="-15">
                <a:latin typeface="Arial"/>
                <a:cs typeface="Arial"/>
              </a:rPr>
              <a:t>требования»,</a:t>
            </a:r>
            <a:endParaRPr sz="1400">
              <a:latin typeface="Arial"/>
              <a:cs typeface="Arial"/>
            </a:endParaRPr>
          </a:p>
          <a:p>
            <a:pPr algn="just" marL="241300" marR="60960" indent="-228600">
              <a:lnSpc>
                <a:spcPts val="1510"/>
              </a:lnSpc>
              <a:spcBef>
                <a:spcPts val="994"/>
              </a:spcBef>
            </a:pPr>
            <a:r>
              <a:rPr dirty="0" sz="1400">
                <a:latin typeface="Arial"/>
                <a:cs typeface="Arial"/>
              </a:rPr>
              <a:t>• </a:t>
            </a:r>
            <a:r>
              <a:rPr dirty="0" sz="1400" spc="25">
                <a:latin typeface="Arial"/>
                <a:cs typeface="Arial"/>
              </a:rPr>
              <a:t>МУ </a:t>
            </a:r>
            <a:r>
              <a:rPr dirty="0" sz="1400" spc="15">
                <a:latin typeface="Arial"/>
                <a:cs typeface="Arial"/>
              </a:rPr>
              <a:t>2.6.5.37</a:t>
            </a:r>
            <a:r>
              <a:rPr dirty="0" sz="1400" spc="15">
                <a:latin typeface="Arial"/>
                <a:cs typeface="Arial"/>
              </a:rPr>
              <a:t>- </a:t>
            </a:r>
            <a:r>
              <a:rPr dirty="0" sz="1400" spc="5">
                <a:latin typeface="Arial"/>
                <a:cs typeface="Arial"/>
              </a:rPr>
              <a:t>2016. </a:t>
            </a:r>
            <a:r>
              <a:rPr dirty="0" sz="1400" spc="20">
                <a:latin typeface="Arial"/>
                <a:cs typeface="Arial"/>
              </a:rPr>
              <a:t>Контроль эквивалентной  </a:t>
            </a:r>
            <a:r>
              <a:rPr dirty="0" sz="1400" spc="70">
                <a:latin typeface="Arial"/>
                <a:cs typeface="Arial"/>
              </a:rPr>
              <a:t>дозы</a:t>
            </a:r>
            <a:r>
              <a:rPr dirty="0" sz="1400" spc="-60">
                <a:latin typeface="Arial"/>
                <a:cs typeface="Arial"/>
              </a:rPr>
              <a:t> </a:t>
            </a:r>
            <a:r>
              <a:rPr dirty="0" sz="1400" spc="35">
                <a:latin typeface="Arial"/>
                <a:cs typeface="Arial"/>
              </a:rPr>
              <a:t>фотонного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15">
                <a:latin typeface="Arial"/>
                <a:cs typeface="Arial"/>
              </a:rPr>
              <a:t>и</a:t>
            </a:r>
            <a:r>
              <a:rPr dirty="0" sz="1400" spc="-60">
                <a:latin typeface="Arial"/>
                <a:cs typeface="Arial"/>
              </a:rPr>
              <a:t> </a:t>
            </a:r>
            <a:r>
              <a:rPr dirty="0" sz="1400" spc="20">
                <a:latin typeface="Arial"/>
                <a:cs typeface="Arial"/>
              </a:rPr>
              <a:t>бета</a:t>
            </a:r>
            <a:r>
              <a:rPr dirty="0" sz="1400" spc="20">
                <a:latin typeface="Arial"/>
                <a:cs typeface="Arial"/>
              </a:rPr>
              <a:t>-</a:t>
            </a:r>
            <a:r>
              <a:rPr dirty="0" sz="1400" spc="20">
                <a:latin typeface="Arial"/>
                <a:cs typeface="Arial"/>
              </a:rPr>
              <a:t>излучения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 spc="50">
                <a:latin typeface="Arial"/>
                <a:cs typeface="Arial"/>
              </a:rPr>
              <a:t>в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 spc="45">
                <a:latin typeface="Arial"/>
                <a:cs typeface="Arial"/>
              </a:rPr>
              <a:t>коже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 spc="15">
                <a:latin typeface="Arial"/>
                <a:cs typeface="Arial"/>
              </a:rPr>
              <a:t>и  </a:t>
            </a:r>
            <a:r>
              <a:rPr dirty="0" sz="1400" spc="15">
                <a:latin typeface="Arial"/>
                <a:cs typeface="Arial"/>
              </a:rPr>
              <a:t>хрусталике</a:t>
            </a:r>
            <a:r>
              <a:rPr dirty="0" sz="1400" spc="-90">
                <a:latin typeface="Arial"/>
                <a:cs typeface="Arial"/>
              </a:rPr>
              <a:t> </a:t>
            </a:r>
            <a:r>
              <a:rPr dirty="0" sz="1400" spc="15">
                <a:latin typeface="Arial"/>
                <a:cs typeface="Arial"/>
              </a:rPr>
              <a:t>глаза.</a:t>
            </a:r>
            <a:endParaRPr sz="1400">
              <a:latin typeface="Arial"/>
              <a:cs typeface="Arial"/>
            </a:endParaRPr>
          </a:p>
          <a:p>
            <a:pPr marL="12700" marR="106680">
              <a:lnSpc>
                <a:spcPts val="1510"/>
              </a:lnSpc>
              <a:spcBef>
                <a:spcPts val="994"/>
              </a:spcBef>
            </a:pPr>
            <a:r>
              <a:rPr dirty="0" sz="1400" spc="15">
                <a:latin typeface="Arial"/>
                <a:cs typeface="Arial"/>
              </a:rPr>
              <a:t>Важность </a:t>
            </a:r>
            <a:r>
              <a:rPr dirty="0" sz="1400" spc="60">
                <a:latin typeface="Arial"/>
                <a:cs typeface="Arial"/>
              </a:rPr>
              <a:t>ИДК </a:t>
            </a:r>
            <a:r>
              <a:rPr dirty="0" sz="1400" spc="20">
                <a:latin typeface="Arial"/>
                <a:cs typeface="Arial"/>
              </a:rPr>
              <a:t>хрусталика глаза </a:t>
            </a:r>
            <a:r>
              <a:rPr dirty="0" sz="1400" spc="30">
                <a:latin typeface="Arial"/>
                <a:cs typeface="Arial"/>
              </a:rPr>
              <a:t>возрастет </a:t>
            </a:r>
            <a:r>
              <a:rPr dirty="0" sz="1400" spc="50">
                <a:latin typeface="Arial"/>
                <a:cs typeface="Arial"/>
              </a:rPr>
              <a:t>в  </a:t>
            </a:r>
            <a:r>
              <a:rPr dirty="0" sz="1400" spc="10">
                <a:latin typeface="Arial"/>
                <a:cs typeface="Arial"/>
              </a:rPr>
              <a:t>2019 </a:t>
            </a:r>
            <a:r>
              <a:rPr dirty="0" sz="1400" spc="35">
                <a:latin typeface="Arial"/>
                <a:cs typeface="Arial"/>
              </a:rPr>
              <a:t>году </a:t>
            </a:r>
            <a:r>
              <a:rPr dirty="0" sz="1400" spc="20">
                <a:latin typeface="Arial"/>
                <a:cs typeface="Arial"/>
              </a:rPr>
              <a:t>со </a:t>
            </a:r>
            <a:r>
              <a:rPr dirty="0" sz="1400" spc="10">
                <a:latin typeface="Arial"/>
                <a:cs typeface="Arial"/>
              </a:rPr>
              <a:t>снижением </a:t>
            </a:r>
            <a:r>
              <a:rPr dirty="0" sz="1400" spc="50">
                <a:latin typeface="Arial"/>
                <a:cs typeface="Arial"/>
              </a:rPr>
              <a:t>в </a:t>
            </a:r>
            <a:r>
              <a:rPr dirty="0" sz="1400" spc="-40">
                <a:latin typeface="Arial"/>
                <a:cs typeface="Arial"/>
              </a:rPr>
              <a:t>НРБ </a:t>
            </a:r>
            <a:r>
              <a:rPr dirty="0" sz="1400" spc="35">
                <a:latin typeface="Arial"/>
                <a:cs typeface="Arial"/>
              </a:rPr>
              <a:t>99/2009  </a:t>
            </a:r>
            <a:r>
              <a:rPr dirty="0" sz="1400" spc="40">
                <a:latin typeface="Arial"/>
                <a:cs typeface="Arial"/>
              </a:rPr>
              <a:t>дозового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предела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20">
                <a:latin typeface="Arial"/>
                <a:cs typeface="Arial"/>
              </a:rPr>
              <a:t>со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10">
                <a:latin typeface="Arial"/>
                <a:cs typeface="Arial"/>
              </a:rPr>
              <a:t>150</a:t>
            </a:r>
            <a:r>
              <a:rPr dirty="0" sz="1400" spc="-55">
                <a:latin typeface="Arial"/>
                <a:cs typeface="Arial"/>
              </a:rPr>
              <a:t> </a:t>
            </a:r>
            <a:r>
              <a:rPr dirty="0" sz="1400" spc="75">
                <a:latin typeface="Arial"/>
                <a:cs typeface="Arial"/>
              </a:rPr>
              <a:t>мЗв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 spc="50">
                <a:latin typeface="Arial"/>
                <a:cs typeface="Arial"/>
              </a:rPr>
              <a:t>в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 spc="50">
                <a:latin typeface="Arial"/>
                <a:cs typeface="Arial"/>
              </a:rPr>
              <a:t>год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 spc="40">
                <a:latin typeface="Arial"/>
                <a:cs typeface="Arial"/>
              </a:rPr>
              <a:t>до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 spc="10">
                <a:latin typeface="Arial"/>
                <a:cs typeface="Arial"/>
              </a:rPr>
              <a:t>20</a:t>
            </a:r>
            <a:r>
              <a:rPr dirty="0" sz="1400" spc="-55">
                <a:latin typeface="Arial"/>
                <a:cs typeface="Arial"/>
              </a:rPr>
              <a:t> </a:t>
            </a:r>
            <a:r>
              <a:rPr dirty="0" sz="1400" spc="75">
                <a:latin typeface="Arial"/>
                <a:cs typeface="Arial"/>
              </a:rPr>
              <a:t>мЗв  </a:t>
            </a:r>
            <a:r>
              <a:rPr dirty="0" sz="1400" spc="50">
                <a:latin typeface="Arial"/>
                <a:cs typeface="Arial"/>
              </a:rPr>
              <a:t>в </a:t>
            </a:r>
            <a:r>
              <a:rPr dirty="0" sz="1400" spc="30">
                <a:latin typeface="Arial"/>
                <a:cs typeface="Arial"/>
              </a:rPr>
              <a:t>соответствии с</a:t>
            </a:r>
            <a:r>
              <a:rPr dirty="0" sz="1400" spc="-204">
                <a:latin typeface="Arial"/>
                <a:cs typeface="Arial"/>
              </a:rPr>
              <a:t> </a:t>
            </a:r>
            <a:r>
              <a:rPr dirty="0" sz="1400" spc="-65">
                <a:latin typeface="Arial"/>
                <a:cs typeface="Arial"/>
              </a:rPr>
              <a:t>ОНБ </a:t>
            </a:r>
            <a:r>
              <a:rPr dirty="0" sz="1400" spc="-20">
                <a:latin typeface="Arial"/>
                <a:cs typeface="Arial"/>
              </a:rPr>
              <a:t>МАГАТЭ.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936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45"/>
              <a:t>Индивидуальные</a:t>
            </a:r>
            <a:r>
              <a:rPr dirty="0" sz="3200" spc="-160"/>
              <a:t> </a:t>
            </a:r>
            <a:r>
              <a:rPr dirty="0" sz="3200" spc="110"/>
              <a:t>дозиметры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5343144" y="1610867"/>
            <a:ext cx="4259579" cy="3067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125711" y="1933955"/>
            <a:ext cx="2258567" cy="15102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184647" y="4869179"/>
            <a:ext cx="1982723" cy="14569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534143" y="3672840"/>
            <a:ext cx="1083563" cy="14874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103364" y="4454652"/>
            <a:ext cx="2499359" cy="24033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16120" y="480059"/>
            <a:ext cx="7205249" cy="6377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80059"/>
            <a:ext cx="12192000" cy="1082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16902" y="2236915"/>
            <a:ext cx="3954779" cy="3187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277495">
              <a:lnSpc>
                <a:spcPts val="1730"/>
              </a:lnSpc>
            </a:pPr>
            <a:r>
              <a:rPr dirty="0" sz="1600" spc="-55">
                <a:latin typeface="Arial"/>
                <a:cs typeface="Arial"/>
              </a:rPr>
              <a:t>В </a:t>
            </a:r>
            <a:r>
              <a:rPr dirty="0" sz="1600" spc="15">
                <a:latin typeface="Arial"/>
                <a:cs typeface="Arial"/>
              </a:rPr>
              <a:t>оборудовании </a:t>
            </a:r>
            <a:r>
              <a:rPr dirty="0" sz="1600" spc="30">
                <a:latin typeface="Arial"/>
                <a:cs typeface="Arial"/>
              </a:rPr>
              <a:t>стандартно</a:t>
            </a:r>
            <a:r>
              <a:rPr dirty="0" sz="1600" spc="-120">
                <a:latin typeface="Arial"/>
                <a:cs typeface="Arial"/>
              </a:rPr>
              <a:t> </a:t>
            </a:r>
            <a:r>
              <a:rPr dirty="0" sz="1600" spc="40">
                <a:latin typeface="Arial"/>
                <a:cs typeface="Arial"/>
              </a:rPr>
              <a:t>имеются  </a:t>
            </a:r>
            <a:r>
              <a:rPr dirty="0" sz="1600" spc="40">
                <a:latin typeface="Arial"/>
                <a:cs typeface="Arial"/>
              </a:rPr>
              <a:t>всевозможные </a:t>
            </a:r>
            <a:r>
              <a:rPr dirty="0" sz="1600" spc="25">
                <a:latin typeface="Arial"/>
                <a:cs typeface="Arial"/>
              </a:rPr>
              <a:t>интерфейсы</a:t>
            </a:r>
            <a:r>
              <a:rPr dirty="0" sz="1600" spc="-165">
                <a:latin typeface="Arial"/>
                <a:cs typeface="Arial"/>
              </a:rPr>
              <a:t> </a:t>
            </a:r>
            <a:r>
              <a:rPr dirty="0" sz="1600" spc="35">
                <a:latin typeface="Arial"/>
                <a:cs typeface="Arial"/>
              </a:rPr>
              <a:t>связи: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  <a:tabLst>
                <a:tab pos="240665" algn="l"/>
              </a:tabLst>
            </a:pPr>
            <a:r>
              <a:rPr dirty="0" sz="1600" spc="-5">
                <a:latin typeface="Arial"/>
                <a:cs typeface="Arial"/>
              </a:rPr>
              <a:t>•	</a:t>
            </a:r>
            <a:r>
              <a:rPr dirty="0" sz="1600" spc="-10">
                <a:latin typeface="Arial"/>
                <a:cs typeface="Arial"/>
              </a:rPr>
              <a:t>релейные </a:t>
            </a:r>
            <a:r>
              <a:rPr dirty="0" sz="1600" spc="10">
                <a:latin typeface="Arial"/>
                <a:cs typeface="Arial"/>
              </a:rPr>
              <a:t>(сухой</a:t>
            </a:r>
            <a:r>
              <a:rPr dirty="0" sz="1600" spc="-155">
                <a:latin typeface="Arial"/>
                <a:cs typeface="Arial"/>
              </a:rPr>
              <a:t> </a:t>
            </a:r>
            <a:r>
              <a:rPr dirty="0" sz="1600" spc="65">
                <a:latin typeface="Arial"/>
                <a:cs typeface="Arial"/>
              </a:rPr>
              <a:t>контакт</a:t>
            </a:r>
            <a:r>
              <a:rPr dirty="0" sz="1600" spc="65">
                <a:latin typeface="Arial"/>
                <a:cs typeface="Arial"/>
              </a:rPr>
              <a:t>)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  <a:tabLst>
                <a:tab pos="240665" algn="l"/>
              </a:tabLst>
            </a:pPr>
            <a:r>
              <a:rPr dirty="0" sz="1600" spc="-5">
                <a:latin typeface="Arial"/>
                <a:cs typeface="Arial"/>
              </a:rPr>
              <a:t>•	</a:t>
            </a:r>
            <a:r>
              <a:rPr dirty="0" sz="1600" spc="15">
                <a:latin typeface="Arial"/>
                <a:cs typeface="Arial"/>
              </a:rPr>
              <a:t>аналоговые </a:t>
            </a:r>
            <a:r>
              <a:rPr dirty="0" sz="1600">
                <a:latin typeface="Arial"/>
                <a:cs typeface="Arial"/>
              </a:rPr>
              <a:t>(4 </a:t>
            </a:r>
            <a:r>
              <a:rPr dirty="0" sz="1600" spc="30">
                <a:latin typeface="Arial"/>
                <a:cs typeface="Arial"/>
              </a:rPr>
              <a:t>÷ </a:t>
            </a:r>
            <a:r>
              <a:rPr dirty="0" sz="1600" spc="5">
                <a:latin typeface="Arial"/>
                <a:cs typeface="Arial"/>
              </a:rPr>
              <a:t>20</a:t>
            </a:r>
            <a:r>
              <a:rPr dirty="0" sz="1600" spc="-305">
                <a:latin typeface="Arial"/>
                <a:cs typeface="Arial"/>
              </a:rPr>
              <a:t> </a:t>
            </a:r>
            <a:r>
              <a:rPr dirty="0" sz="1600" spc="5">
                <a:latin typeface="Arial"/>
                <a:cs typeface="Arial"/>
              </a:rPr>
              <a:t>мА</a:t>
            </a:r>
            <a:r>
              <a:rPr dirty="0" sz="1600" spc="5">
                <a:latin typeface="Arial"/>
                <a:cs typeface="Arial"/>
              </a:rPr>
              <a:t>)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240665" algn="l"/>
              </a:tabLst>
            </a:pPr>
            <a:r>
              <a:rPr dirty="0" sz="1600" spc="-5">
                <a:latin typeface="Arial"/>
                <a:cs typeface="Arial"/>
              </a:rPr>
              <a:t>•	</a:t>
            </a:r>
            <a:r>
              <a:rPr dirty="0" sz="1600" spc="30">
                <a:latin typeface="Arial"/>
                <a:cs typeface="Arial"/>
              </a:rPr>
              <a:t>цифровой </a:t>
            </a:r>
            <a:r>
              <a:rPr dirty="0" sz="1600" spc="-5">
                <a:latin typeface="Arial"/>
                <a:cs typeface="Arial"/>
              </a:rPr>
              <a:t>RS-</a:t>
            </a:r>
            <a:r>
              <a:rPr dirty="0" sz="1600" spc="-5">
                <a:latin typeface="Arial"/>
                <a:cs typeface="Arial"/>
              </a:rPr>
              <a:t>232</a:t>
            </a:r>
            <a:r>
              <a:rPr dirty="0" sz="1600" spc="-175">
                <a:latin typeface="Arial"/>
                <a:cs typeface="Arial"/>
              </a:rPr>
              <a:t> </a:t>
            </a:r>
            <a:r>
              <a:rPr dirty="0" sz="1600" spc="10">
                <a:latin typeface="Arial"/>
                <a:cs typeface="Arial"/>
              </a:rPr>
              <a:t>(cлужебный</a:t>
            </a:r>
            <a:r>
              <a:rPr dirty="0" sz="1600" spc="10">
                <a:latin typeface="Arial"/>
                <a:cs typeface="Arial"/>
              </a:rPr>
              <a:t>)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  <a:tabLst>
                <a:tab pos="240665" algn="l"/>
              </a:tabLst>
            </a:pPr>
            <a:r>
              <a:rPr dirty="0" sz="1600" spc="-5">
                <a:latin typeface="Arial"/>
                <a:cs typeface="Arial"/>
              </a:rPr>
              <a:t>•	</a:t>
            </a:r>
            <a:r>
              <a:rPr dirty="0" sz="1600" spc="30">
                <a:latin typeface="Arial"/>
                <a:cs typeface="Arial"/>
              </a:rPr>
              <a:t>цифровой</a:t>
            </a:r>
            <a:r>
              <a:rPr dirty="0" sz="1600" spc="-114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RS-</a:t>
            </a:r>
            <a:r>
              <a:rPr dirty="0" sz="1600" spc="-5">
                <a:latin typeface="Arial"/>
                <a:cs typeface="Arial"/>
              </a:rPr>
              <a:t>485</a:t>
            </a:r>
            <a:endParaRPr sz="1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805"/>
              </a:spcBef>
              <a:buFont typeface="Arial"/>
              <a:buChar char="•"/>
              <a:tabLst>
                <a:tab pos="241935" algn="l"/>
              </a:tabLst>
            </a:pPr>
            <a:r>
              <a:rPr dirty="0" sz="1600" spc="-10">
                <a:latin typeface="Arial"/>
                <a:cs typeface="Arial"/>
              </a:rPr>
              <a:t>Ethernet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1730"/>
              </a:lnSpc>
              <a:spcBef>
                <a:spcPts val="1030"/>
              </a:spcBef>
            </a:pPr>
            <a:r>
              <a:rPr dirty="0" sz="1600" spc="50">
                <a:latin typeface="Arial"/>
                <a:cs typeface="Arial"/>
              </a:rPr>
              <a:t>которые </a:t>
            </a:r>
            <a:r>
              <a:rPr dirty="0" sz="1600" spc="60">
                <a:latin typeface="Arial"/>
                <a:cs typeface="Arial"/>
              </a:rPr>
              <a:t>дают </a:t>
            </a:r>
            <a:r>
              <a:rPr dirty="0" sz="1600" spc="50">
                <a:latin typeface="Arial"/>
                <a:cs typeface="Arial"/>
              </a:rPr>
              <a:t>возможность</a:t>
            </a:r>
            <a:r>
              <a:rPr dirty="0" sz="1600" spc="-254">
                <a:latin typeface="Arial"/>
                <a:cs typeface="Arial"/>
              </a:rPr>
              <a:t> </a:t>
            </a:r>
            <a:r>
              <a:rPr dirty="0" sz="1600" spc="20">
                <a:latin typeface="Arial"/>
                <a:cs typeface="Arial"/>
              </a:rPr>
              <a:t>построения  </a:t>
            </a:r>
            <a:r>
              <a:rPr dirty="0" sz="1600" spc="35">
                <a:latin typeface="Arial"/>
                <a:cs typeface="Arial"/>
              </a:rPr>
              <a:t>автоматизированных </a:t>
            </a:r>
            <a:r>
              <a:rPr dirty="0" sz="1600" spc="30">
                <a:latin typeface="Arial"/>
                <a:cs typeface="Arial"/>
              </a:rPr>
              <a:t>систем  </a:t>
            </a:r>
            <a:r>
              <a:rPr dirty="0" sz="1600" spc="5">
                <a:latin typeface="Arial"/>
                <a:cs typeface="Arial"/>
              </a:rPr>
              <a:t>управления </a:t>
            </a:r>
            <a:r>
              <a:rPr dirty="0" sz="1600" spc="25">
                <a:latin typeface="Arial"/>
                <a:cs typeface="Arial"/>
              </a:rPr>
              <a:t>технологическими  </a:t>
            </a:r>
            <a:r>
              <a:rPr dirty="0" sz="1600" spc="15">
                <a:latin typeface="Arial"/>
                <a:cs typeface="Arial"/>
              </a:rPr>
              <a:t>процессами.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936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55">
                <a:latin typeface="Arial"/>
                <a:cs typeface="Arial"/>
              </a:rPr>
              <a:t>Интерфейсы</a:t>
            </a:r>
            <a:r>
              <a:rPr dirty="0" sz="3200" spc="-165">
                <a:latin typeface="Arial"/>
                <a:cs typeface="Arial"/>
              </a:rPr>
              <a:t> </a:t>
            </a:r>
            <a:r>
              <a:rPr dirty="0" sz="3200" spc="114">
                <a:latin typeface="Arial"/>
                <a:cs typeface="Arial"/>
              </a:rPr>
              <a:t>связи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69636" y="2133600"/>
            <a:ext cx="2479547" cy="1792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129016" y="1780032"/>
            <a:ext cx="2767583" cy="21198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61376" y="3616452"/>
            <a:ext cx="2453640" cy="2453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69635" y="4131564"/>
            <a:ext cx="2491739" cy="25283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0680" y="469391"/>
            <a:ext cx="6220767" cy="6388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80059"/>
            <a:ext cx="12192000" cy="1082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16938" y="2107931"/>
            <a:ext cx="4765040" cy="3350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1620"/>
              </a:lnSpc>
            </a:pPr>
            <a:r>
              <a:rPr dirty="0" sz="1500" spc="5">
                <a:latin typeface="Arial"/>
                <a:cs typeface="Arial"/>
              </a:rPr>
              <a:t>Назначение: </a:t>
            </a:r>
            <a:r>
              <a:rPr dirty="0" sz="1500" spc="15">
                <a:latin typeface="Arial"/>
                <a:cs typeface="Arial"/>
              </a:rPr>
              <a:t>для </a:t>
            </a:r>
            <a:r>
              <a:rPr dirty="0" sz="1500" spc="40">
                <a:latin typeface="Arial"/>
                <a:cs typeface="Arial"/>
              </a:rPr>
              <a:t>установки </a:t>
            </a:r>
            <a:r>
              <a:rPr dirty="0" sz="1500" spc="5">
                <a:latin typeface="Arial"/>
                <a:cs typeface="Arial"/>
              </a:rPr>
              <a:t>на </a:t>
            </a:r>
            <a:r>
              <a:rPr dirty="0" sz="1500" spc="25">
                <a:latin typeface="Arial"/>
                <a:cs typeface="Arial"/>
              </a:rPr>
              <a:t>перегрузочных  </a:t>
            </a:r>
            <a:r>
              <a:rPr dirty="0" sz="1500" spc="10">
                <a:latin typeface="Arial"/>
                <a:cs typeface="Arial"/>
              </a:rPr>
              <a:t>машинах </a:t>
            </a:r>
            <a:r>
              <a:rPr dirty="0" sz="1500" spc="30">
                <a:latin typeface="Arial"/>
                <a:cs typeface="Arial"/>
              </a:rPr>
              <a:t>реакторов с </a:t>
            </a:r>
            <a:r>
              <a:rPr dirty="0" sz="1500" spc="5">
                <a:latin typeface="Arial"/>
                <a:cs typeface="Arial"/>
              </a:rPr>
              <a:t>целью </a:t>
            </a:r>
            <a:r>
              <a:rPr dirty="0" sz="1500" spc="10">
                <a:latin typeface="Arial"/>
                <a:cs typeface="Arial"/>
              </a:rPr>
              <a:t>предварительной  </a:t>
            </a:r>
            <a:r>
              <a:rPr dirty="0" sz="1500" spc="30">
                <a:latin typeface="Arial"/>
                <a:cs typeface="Arial"/>
              </a:rPr>
              <a:t>оценки </a:t>
            </a:r>
            <a:r>
              <a:rPr dirty="0" sz="1500" spc="25">
                <a:latin typeface="Arial"/>
                <a:cs typeface="Arial"/>
              </a:rPr>
              <a:t>герметичности </a:t>
            </a:r>
            <a:r>
              <a:rPr dirty="0" sz="1500" spc="15">
                <a:latin typeface="Arial"/>
                <a:cs typeface="Arial"/>
              </a:rPr>
              <a:t>оболочек </a:t>
            </a:r>
            <a:r>
              <a:rPr dirty="0" sz="1500" spc="20">
                <a:latin typeface="Arial"/>
                <a:cs typeface="Arial"/>
              </a:rPr>
              <a:t>тепловыделяющих  </a:t>
            </a:r>
            <a:r>
              <a:rPr dirty="0" sz="1500" spc="10">
                <a:latin typeface="Arial"/>
                <a:cs typeface="Arial"/>
              </a:rPr>
              <a:t>элементов </a:t>
            </a:r>
            <a:r>
              <a:rPr dirty="0" sz="1500" spc="-5">
                <a:latin typeface="Arial"/>
                <a:cs typeface="Arial"/>
              </a:rPr>
              <a:t>(ТВЭЛов) </a:t>
            </a:r>
            <a:r>
              <a:rPr dirty="0" sz="1500" spc="20">
                <a:latin typeface="Arial"/>
                <a:cs typeface="Arial"/>
              </a:rPr>
              <a:t>тепловыделяющих </a:t>
            </a:r>
            <a:r>
              <a:rPr dirty="0" sz="1500" spc="30">
                <a:latin typeface="Arial"/>
                <a:cs typeface="Arial"/>
              </a:rPr>
              <a:t>сборок  </a:t>
            </a:r>
            <a:r>
              <a:rPr dirty="0" sz="1500" spc="-50">
                <a:latin typeface="Arial"/>
                <a:cs typeface="Arial"/>
              </a:rPr>
              <a:t>(ТВС) </a:t>
            </a:r>
            <a:r>
              <a:rPr dirty="0" sz="1500" spc="30">
                <a:latin typeface="Arial"/>
                <a:cs typeface="Arial"/>
              </a:rPr>
              <a:t>путем </a:t>
            </a:r>
            <a:r>
              <a:rPr dirty="0" sz="1500" spc="20">
                <a:latin typeface="Arial"/>
                <a:cs typeface="Arial"/>
              </a:rPr>
              <a:t>измерения </a:t>
            </a:r>
            <a:r>
              <a:rPr dirty="0" sz="1500" spc="45">
                <a:latin typeface="Arial"/>
                <a:cs typeface="Arial"/>
              </a:rPr>
              <a:t>активности </a:t>
            </a:r>
            <a:r>
              <a:rPr dirty="0" sz="1500" spc="25">
                <a:latin typeface="Arial"/>
                <a:cs typeface="Arial"/>
              </a:rPr>
              <a:t>бета</a:t>
            </a:r>
            <a:r>
              <a:rPr dirty="0" sz="1500" spc="25">
                <a:latin typeface="Arial"/>
                <a:cs typeface="Arial"/>
              </a:rPr>
              <a:t>-  </a:t>
            </a:r>
            <a:r>
              <a:rPr dirty="0" sz="1500" spc="25">
                <a:latin typeface="Arial"/>
                <a:cs typeface="Arial"/>
              </a:rPr>
              <a:t>излучающих </a:t>
            </a:r>
            <a:r>
              <a:rPr dirty="0" sz="1500" spc="30">
                <a:latin typeface="Arial"/>
                <a:cs typeface="Arial"/>
              </a:rPr>
              <a:t>радионуклидов </a:t>
            </a:r>
            <a:r>
              <a:rPr dirty="0" sz="1500" spc="55">
                <a:latin typeface="Arial"/>
                <a:cs typeface="Arial"/>
              </a:rPr>
              <a:t>в </a:t>
            </a:r>
            <a:r>
              <a:rPr dirty="0" sz="1500" spc="25">
                <a:latin typeface="Arial"/>
                <a:cs typeface="Arial"/>
              </a:rPr>
              <a:t>отобранных </a:t>
            </a:r>
            <a:r>
              <a:rPr dirty="0" sz="1500" spc="5">
                <a:latin typeface="Arial"/>
                <a:cs typeface="Arial"/>
              </a:rPr>
              <a:t>пробах  </a:t>
            </a:r>
            <a:r>
              <a:rPr dirty="0" sz="1500" spc="35">
                <a:latin typeface="Arial"/>
                <a:cs typeface="Arial"/>
              </a:rPr>
              <a:t>воздуха </a:t>
            </a:r>
            <a:r>
              <a:rPr dirty="0" sz="1500" spc="20">
                <a:latin typeface="Arial"/>
                <a:cs typeface="Arial"/>
              </a:rPr>
              <a:t>при </a:t>
            </a:r>
            <a:r>
              <a:rPr dirty="0" sz="1500" spc="10">
                <a:latin typeface="Arial"/>
                <a:cs typeface="Arial"/>
              </a:rPr>
              <a:t>барботировании</a:t>
            </a:r>
            <a:r>
              <a:rPr dirty="0" sz="1500" spc="-28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области, </a:t>
            </a:r>
            <a:r>
              <a:rPr dirty="0" sz="1500" spc="10">
                <a:latin typeface="Arial"/>
                <a:cs typeface="Arial"/>
              </a:rPr>
              <a:t>прилегающей  </a:t>
            </a:r>
            <a:r>
              <a:rPr dirty="0" sz="1500" spc="160">
                <a:latin typeface="Arial"/>
                <a:cs typeface="Arial"/>
              </a:rPr>
              <a:t>к</a:t>
            </a:r>
            <a:r>
              <a:rPr dirty="0" sz="1500" spc="-215">
                <a:latin typeface="Arial"/>
                <a:cs typeface="Arial"/>
              </a:rPr>
              <a:t> </a:t>
            </a:r>
            <a:r>
              <a:rPr dirty="0" sz="1500" spc="30">
                <a:latin typeface="Arial"/>
                <a:cs typeface="Arial"/>
              </a:rPr>
              <a:t>поверхностям </a:t>
            </a:r>
            <a:r>
              <a:rPr dirty="0" sz="1500" spc="20">
                <a:latin typeface="Arial"/>
                <a:cs typeface="Arial"/>
              </a:rPr>
              <a:t>тепловыделяющих </a:t>
            </a:r>
            <a:r>
              <a:rPr dirty="0" sz="1500" spc="30">
                <a:latin typeface="Arial"/>
                <a:cs typeface="Arial"/>
              </a:rPr>
              <a:t>сборок</a:t>
            </a:r>
            <a:endParaRPr sz="1500">
              <a:latin typeface="Arial"/>
              <a:cs typeface="Arial"/>
            </a:endParaRPr>
          </a:p>
          <a:p>
            <a:pPr marL="12700" marR="118110">
              <a:lnSpc>
                <a:spcPts val="1620"/>
              </a:lnSpc>
              <a:spcBef>
                <a:spcPts val="994"/>
              </a:spcBef>
            </a:pPr>
            <a:r>
              <a:rPr dirty="0" sz="1500" spc="-5">
                <a:latin typeface="Arial"/>
                <a:cs typeface="Arial"/>
              </a:rPr>
              <a:t>Применение: </a:t>
            </a:r>
            <a:r>
              <a:rPr dirty="0" sz="1500" spc="5">
                <a:latin typeface="Arial"/>
                <a:cs typeface="Arial"/>
              </a:rPr>
              <a:t>на </a:t>
            </a:r>
            <a:r>
              <a:rPr dirty="0" sz="1500" spc="15">
                <a:latin typeface="Arial"/>
                <a:cs typeface="Arial"/>
              </a:rPr>
              <a:t>объектах </a:t>
            </a:r>
            <a:r>
              <a:rPr dirty="0" sz="1500" spc="-60">
                <a:latin typeface="Arial"/>
                <a:cs typeface="Arial"/>
              </a:rPr>
              <a:t>АЭ </a:t>
            </a:r>
            <a:r>
              <a:rPr dirty="0" sz="1500" spc="20">
                <a:latin typeface="Arial"/>
                <a:cs typeface="Arial"/>
              </a:rPr>
              <a:t>при </a:t>
            </a:r>
            <a:r>
              <a:rPr dirty="0" sz="1500" spc="25">
                <a:latin typeface="Arial"/>
                <a:cs typeface="Arial"/>
              </a:rPr>
              <a:t>эксплуатации  </a:t>
            </a:r>
            <a:r>
              <a:rPr dirty="0" sz="1500" spc="30">
                <a:latin typeface="Arial"/>
                <a:cs typeface="Arial"/>
              </a:rPr>
              <a:t>реакторов с </a:t>
            </a:r>
            <a:r>
              <a:rPr dirty="0" sz="1500" spc="70">
                <a:latin typeface="Arial"/>
                <a:cs typeface="Arial"/>
              </a:rPr>
              <a:t>жидким </a:t>
            </a:r>
            <a:r>
              <a:rPr dirty="0" sz="1500" spc="5">
                <a:latin typeface="Arial"/>
                <a:cs typeface="Arial"/>
              </a:rPr>
              <a:t>теплоносителем </a:t>
            </a:r>
            <a:r>
              <a:rPr dirty="0" sz="1500" spc="20">
                <a:latin typeface="Arial"/>
                <a:cs typeface="Arial"/>
              </a:rPr>
              <a:t>при  </a:t>
            </a:r>
            <a:r>
              <a:rPr dirty="0" sz="1500" spc="25">
                <a:latin typeface="Arial"/>
                <a:cs typeface="Arial"/>
              </a:rPr>
              <a:t>перегрузочных </a:t>
            </a:r>
            <a:r>
              <a:rPr dirty="0" sz="1500" spc="5">
                <a:latin typeface="Arial"/>
                <a:cs typeface="Arial"/>
              </a:rPr>
              <a:t>работах без </a:t>
            </a:r>
            <a:r>
              <a:rPr dirty="0" sz="1500" spc="10">
                <a:latin typeface="Arial"/>
                <a:cs typeface="Arial"/>
              </a:rPr>
              <a:t>применения </a:t>
            </a:r>
            <a:r>
              <a:rPr dirty="0" sz="1500" spc="30">
                <a:latin typeface="Arial"/>
                <a:cs typeface="Arial"/>
              </a:rPr>
              <a:t>метода  </a:t>
            </a:r>
            <a:r>
              <a:rPr dirty="0" sz="1500" spc="50">
                <a:latin typeface="Arial"/>
                <a:cs typeface="Arial"/>
              </a:rPr>
              <a:t>выдержки </a:t>
            </a:r>
            <a:r>
              <a:rPr dirty="0" sz="1500" spc="20">
                <a:latin typeface="Arial"/>
                <a:cs typeface="Arial"/>
              </a:rPr>
              <a:t>тепловыделяющих </a:t>
            </a:r>
            <a:r>
              <a:rPr dirty="0" sz="1500" spc="30">
                <a:latin typeface="Arial"/>
                <a:cs typeface="Arial"/>
              </a:rPr>
              <a:t>сборок </a:t>
            </a:r>
            <a:r>
              <a:rPr dirty="0" sz="1500" spc="55">
                <a:latin typeface="Arial"/>
                <a:cs typeface="Arial"/>
              </a:rPr>
              <a:t>в</a:t>
            </a:r>
            <a:r>
              <a:rPr dirty="0" sz="1500" spc="-254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пеналах.</a:t>
            </a:r>
            <a:endParaRPr sz="1500">
              <a:latin typeface="Arial"/>
              <a:cs typeface="Arial"/>
            </a:endParaRPr>
          </a:p>
          <a:p>
            <a:pPr marL="12700" marR="118110">
              <a:lnSpc>
                <a:spcPts val="1620"/>
              </a:lnSpc>
              <a:spcBef>
                <a:spcPts val="994"/>
              </a:spcBef>
            </a:pPr>
            <a:r>
              <a:rPr dirty="0" sz="1500">
                <a:latin typeface="Arial"/>
                <a:cs typeface="Arial"/>
              </a:rPr>
              <a:t>Состав:</a:t>
            </a:r>
            <a:r>
              <a:rPr dirty="0" sz="1500" spc="-90">
                <a:latin typeface="Arial"/>
                <a:cs typeface="Arial"/>
              </a:rPr>
              <a:t> </a:t>
            </a:r>
            <a:r>
              <a:rPr dirty="0" sz="1500" spc="20">
                <a:latin typeface="Arial"/>
                <a:cs typeface="Arial"/>
              </a:rPr>
              <a:t>блок</a:t>
            </a:r>
            <a:r>
              <a:rPr dirty="0" sz="1500" spc="-40">
                <a:latin typeface="Arial"/>
                <a:cs typeface="Arial"/>
              </a:rPr>
              <a:t> </a:t>
            </a:r>
            <a:r>
              <a:rPr dirty="0" sz="1500" spc="10">
                <a:latin typeface="Arial"/>
                <a:cs typeface="Arial"/>
              </a:rPr>
              <a:t>насосный,</a:t>
            </a:r>
            <a:r>
              <a:rPr dirty="0" sz="1500" spc="-45">
                <a:latin typeface="Arial"/>
                <a:cs typeface="Arial"/>
              </a:rPr>
              <a:t> </a:t>
            </a:r>
            <a:r>
              <a:rPr dirty="0" sz="1500" spc="25">
                <a:latin typeface="Arial"/>
                <a:cs typeface="Arial"/>
              </a:rPr>
              <a:t>радиометр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 spc="50">
                <a:latin typeface="Arial"/>
                <a:cs typeface="Arial"/>
              </a:rPr>
              <a:t>газов</a:t>
            </a:r>
            <a:r>
              <a:rPr dirty="0" sz="1500" spc="-45">
                <a:latin typeface="Arial"/>
                <a:cs typeface="Arial"/>
              </a:rPr>
              <a:t> </a:t>
            </a:r>
            <a:r>
              <a:rPr dirty="0" sz="1500" spc="40">
                <a:latin typeface="Arial"/>
                <a:cs typeface="Arial"/>
              </a:rPr>
              <a:t>УДГ</a:t>
            </a:r>
            <a:r>
              <a:rPr dirty="0" sz="1500" spc="40">
                <a:latin typeface="Arial"/>
                <a:cs typeface="Arial"/>
              </a:rPr>
              <a:t>-</a:t>
            </a:r>
            <a:r>
              <a:rPr dirty="0" sz="1500" spc="40">
                <a:latin typeface="Arial"/>
                <a:cs typeface="Arial"/>
              </a:rPr>
              <a:t>03Д,  </a:t>
            </a:r>
            <a:r>
              <a:rPr dirty="0" sz="1500" spc="15">
                <a:latin typeface="Arial"/>
                <a:cs typeface="Arial"/>
              </a:rPr>
              <a:t>необходимые </a:t>
            </a:r>
            <a:r>
              <a:rPr dirty="0" sz="1500" spc="5">
                <a:latin typeface="Arial"/>
                <a:cs typeface="Arial"/>
              </a:rPr>
              <a:t>приспособления </a:t>
            </a:r>
            <a:r>
              <a:rPr dirty="0" sz="1500" spc="15">
                <a:latin typeface="Arial"/>
                <a:cs typeface="Arial"/>
              </a:rPr>
              <a:t>для </a:t>
            </a:r>
            <a:r>
              <a:rPr dirty="0" sz="1500" spc="10">
                <a:latin typeface="Arial"/>
                <a:cs typeface="Arial"/>
              </a:rPr>
              <a:t>пробоотбора и  </a:t>
            </a:r>
            <a:r>
              <a:rPr dirty="0" sz="1500" spc="15">
                <a:latin typeface="Arial"/>
                <a:cs typeface="Arial"/>
              </a:rPr>
              <a:t>измерений.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650"/>
              </a:lnSpc>
            </a:pPr>
            <a:r>
              <a:rPr dirty="0" sz="3200" spc="5"/>
              <a:t>Система </a:t>
            </a:r>
            <a:r>
              <a:rPr dirty="0" sz="3200" spc="85"/>
              <a:t>контроля</a:t>
            </a:r>
            <a:r>
              <a:rPr dirty="0" sz="3200" spc="-275"/>
              <a:t> </a:t>
            </a:r>
            <a:r>
              <a:rPr dirty="0" sz="3200" spc="65"/>
              <a:t>герметичности</a:t>
            </a:r>
            <a:endParaRPr sz="3200"/>
          </a:p>
          <a:p>
            <a:pPr marL="12700">
              <a:lnSpc>
                <a:spcPts val="3650"/>
              </a:lnSpc>
            </a:pPr>
            <a:r>
              <a:rPr dirty="0" sz="3200" spc="35"/>
              <a:t>оболочек </a:t>
            </a:r>
            <a:r>
              <a:rPr dirty="0" sz="3200" spc="60"/>
              <a:t>ТВЭЛ</a:t>
            </a:r>
            <a:r>
              <a:rPr dirty="0" sz="3200" spc="60">
                <a:latin typeface="Arial"/>
                <a:cs typeface="Arial"/>
              </a:rPr>
              <a:t>-</a:t>
            </a:r>
            <a:r>
              <a:rPr dirty="0" sz="3200" spc="60"/>
              <a:t>ов </a:t>
            </a:r>
            <a:r>
              <a:rPr dirty="0" sz="3200" spc="80"/>
              <a:t>машины</a:t>
            </a:r>
            <a:r>
              <a:rPr dirty="0" sz="3200" spc="-600"/>
              <a:t> </a:t>
            </a:r>
            <a:r>
              <a:rPr dirty="0" sz="3200" spc="50"/>
              <a:t>перегрузочной </a:t>
            </a:r>
            <a:r>
              <a:rPr dirty="0" sz="3200" spc="-100"/>
              <a:t>СКГО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51904" y="1475232"/>
            <a:ext cx="2490215" cy="5382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71331" y="472440"/>
            <a:ext cx="7353139" cy="63855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80059"/>
            <a:ext cx="12192000" cy="1082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16708" y="2075927"/>
            <a:ext cx="9777095" cy="3638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15">
                <a:latin typeface="Arial"/>
                <a:cs typeface="Arial"/>
              </a:rPr>
              <a:t>Опыт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 spc="30">
                <a:latin typeface="Arial"/>
                <a:cs typeface="Arial"/>
              </a:rPr>
              <a:t>работы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 spc="15">
                <a:latin typeface="Arial"/>
                <a:cs typeface="Arial"/>
              </a:rPr>
              <a:t>специалистов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 spc="30">
                <a:latin typeface="Arial"/>
                <a:cs typeface="Arial"/>
              </a:rPr>
              <a:t>предприятия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 spc="30">
                <a:latin typeface="Arial"/>
                <a:cs typeface="Arial"/>
              </a:rPr>
              <a:t>по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 spc="20">
                <a:latin typeface="Arial"/>
                <a:cs typeface="Arial"/>
              </a:rPr>
              <a:t>радиационному</a:t>
            </a:r>
            <a:r>
              <a:rPr dirty="0" sz="1800">
                <a:latin typeface="Arial"/>
                <a:cs typeface="Arial"/>
              </a:rPr>
              <a:t> </a:t>
            </a:r>
            <a:r>
              <a:rPr dirty="0" sz="1800" spc="50">
                <a:latin typeface="Arial"/>
                <a:cs typeface="Arial"/>
              </a:rPr>
              <a:t>контролю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 spc="5">
                <a:latin typeface="Arial"/>
                <a:cs typeface="Arial"/>
              </a:rPr>
              <a:t>обращения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 spc="40">
                <a:latin typeface="Arial"/>
                <a:cs typeface="Arial"/>
              </a:rPr>
              <a:t>с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 spc="-95">
                <a:latin typeface="Arial"/>
                <a:cs typeface="Arial"/>
              </a:rPr>
              <a:t>РАО: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050"/>
              </a:lnSpc>
              <a:spcBef>
                <a:spcPts val="780"/>
              </a:spcBef>
              <a:tabLst>
                <a:tab pos="241300" algn="l"/>
              </a:tabLst>
            </a:pPr>
            <a:r>
              <a:rPr dirty="0" sz="1800" spc="-5">
                <a:latin typeface="Arial"/>
                <a:cs typeface="Arial"/>
              </a:rPr>
              <a:t>•	</a:t>
            </a:r>
            <a:r>
              <a:rPr dirty="0" sz="1800" spc="40">
                <a:latin typeface="Arial"/>
                <a:cs typeface="Arial"/>
              </a:rPr>
              <a:t>контроль </a:t>
            </a:r>
            <a:r>
              <a:rPr dirty="0" sz="1800" spc="35">
                <a:latin typeface="Arial"/>
                <a:cs typeface="Arial"/>
              </a:rPr>
              <a:t>газоаэрозольных выбросов </a:t>
            </a:r>
            <a:r>
              <a:rPr dirty="0" sz="1800" spc="5">
                <a:latin typeface="Arial"/>
                <a:cs typeface="Arial"/>
              </a:rPr>
              <a:t>на </a:t>
            </a:r>
            <a:r>
              <a:rPr dirty="0" sz="1800" spc="40">
                <a:latin typeface="Arial"/>
                <a:cs typeface="Arial"/>
              </a:rPr>
              <a:t>участке </a:t>
            </a:r>
            <a:r>
              <a:rPr dirty="0" sz="1800" spc="30">
                <a:latin typeface="Arial"/>
                <a:cs typeface="Arial"/>
              </a:rPr>
              <a:t>кондиционирования </a:t>
            </a:r>
            <a:r>
              <a:rPr dirty="0" sz="1800" spc="-140">
                <a:latin typeface="Arial"/>
                <a:cs typeface="Arial"/>
              </a:rPr>
              <a:t>ЖРО </a:t>
            </a:r>
            <a:r>
              <a:rPr dirty="0" sz="1800" spc="5">
                <a:latin typeface="Arial"/>
                <a:cs typeface="Arial"/>
              </a:rPr>
              <a:t>на</a:t>
            </a:r>
            <a:r>
              <a:rPr dirty="0" sz="1800" spc="-145">
                <a:latin typeface="Arial"/>
                <a:cs typeface="Arial"/>
              </a:rPr>
              <a:t> </a:t>
            </a:r>
            <a:r>
              <a:rPr dirty="0" sz="1800" spc="35">
                <a:latin typeface="Arial"/>
                <a:cs typeface="Arial"/>
              </a:rPr>
              <a:t>заводе</a:t>
            </a:r>
            <a:endParaRPr sz="1800">
              <a:latin typeface="Arial"/>
              <a:cs typeface="Arial"/>
            </a:endParaRPr>
          </a:p>
          <a:p>
            <a:pPr marL="241300">
              <a:lnSpc>
                <a:spcPts val="2050"/>
              </a:lnSpc>
            </a:pPr>
            <a:r>
              <a:rPr dirty="0" sz="1800" spc="20">
                <a:latin typeface="Arial"/>
                <a:cs typeface="Arial"/>
              </a:rPr>
              <a:t>«Звездочка»;</a:t>
            </a:r>
            <a:endParaRPr sz="1800">
              <a:latin typeface="Arial"/>
              <a:cs typeface="Arial"/>
            </a:endParaRPr>
          </a:p>
          <a:p>
            <a:pPr marL="241300" marR="1188720" indent="-228600">
              <a:lnSpc>
                <a:spcPts val="1939"/>
              </a:lnSpc>
              <a:spcBef>
                <a:spcPts val="1025"/>
              </a:spcBef>
              <a:tabLst>
                <a:tab pos="241300" algn="l"/>
              </a:tabLst>
            </a:pPr>
            <a:r>
              <a:rPr dirty="0" sz="1800" spc="-5">
                <a:latin typeface="Arial"/>
                <a:cs typeface="Arial"/>
              </a:rPr>
              <a:t>•	</a:t>
            </a:r>
            <a:r>
              <a:rPr dirty="0" sz="1800" spc="25">
                <a:latin typeface="Arial"/>
                <a:cs typeface="Arial"/>
              </a:rPr>
              <a:t>радиационный </a:t>
            </a:r>
            <a:r>
              <a:rPr dirty="0" sz="1800" spc="40">
                <a:latin typeface="Arial"/>
                <a:cs typeface="Arial"/>
              </a:rPr>
              <a:t>контроль </a:t>
            </a:r>
            <a:r>
              <a:rPr dirty="0" sz="1800" spc="10">
                <a:latin typeface="Arial"/>
                <a:cs typeface="Arial"/>
              </a:rPr>
              <a:t>всех работ </a:t>
            </a:r>
            <a:r>
              <a:rPr dirty="0" sz="1800" spc="40">
                <a:latin typeface="Arial"/>
                <a:cs typeface="Arial"/>
              </a:rPr>
              <a:t>с </a:t>
            </a:r>
            <a:r>
              <a:rPr dirty="0" sz="1800" spc="-105">
                <a:latin typeface="Arial"/>
                <a:cs typeface="Arial"/>
              </a:rPr>
              <a:t>РАО </a:t>
            </a:r>
            <a:r>
              <a:rPr dirty="0" sz="1800" spc="5">
                <a:latin typeface="Arial"/>
                <a:cs typeface="Arial"/>
              </a:rPr>
              <a:t>на береговой базе</a:t>
            </a:r>
            <a:r>
              <a:rPr dirty="0" sz="1800" spc="-3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«Атомфлот»</a:t>
            </a:r>
            <a:r>
              <a:rPr dirty="0" sz="1800" spc="-50">
                <a:latin typeface="Arial"/>
                <a:cs typeface="Arial"/>
              </a:rPr>
              <a:t> </a:t>
            </a:r>
            <a:r>
              <a:rPr dirty="0" sz="1800" spc="20">
                <a:latin typeface="Arial"/>
                <a:cs typeface="Arial"/>
              </a:rPr>
              <a:t>(г. 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 spc="35">
                <a:latin typeface="Arial"/>
                <a:cs typeface="Arial"/>
              </a:rPr>
              <a:t>Мурманск);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241300" algn="l"/>
              </a:tabLst>
            </a:pPr>
            <a:r>
              <a:rPr dirty="0" sz="1800" spc="-5">
                <a:latin typeface="Arial"/>
                <a:cs typeface="Arial"/>
              </a:rPr>
              <a:t>•	</a:t>
            </a:r>
            <a:r>
              <a:rPr dirty="0" sz="1800" spc="10">
                <a:latin typeface="Arial"/>
                <a:cs typeface="Arial"/>
              </a:rPr>
              <a:t>оборудование </a:t>
            </a:r>
            <a:r>
              <a:rPr dirty="0" sz="1800" spc="20">
                <a:latin typeface="Arial"/>
                <a:cs typeface="Arial"/>
              </a:rPr>
              <a:t>радиационного </a:t>
            </a:r>
            <a:r>
              <a:rPr dirty="0" sz="1800" spc="40">
                <a:latin typeface="Arial"/>
                <a:cs typeface="Arial"/>
              </a:rPr>
              <a:t>контроля </a:t>
            </a:r>
            <a:r>
              <a:rPr dirty="0" sz="1800" spc="45">
                <a:latin typeface="Arial"/>
                <a:cs typeface="Arial"/>
              </a:rPr>
              <a:t>установки </a:t>
            </a:r>
            <a:r>
              <a:rPr dirty="0" sz="1800" spc="-30">
                <a:latin typeface="Arial"/>
                <a:cs typeface="Arial"/>
              </a:rPr>
              <a:t>«Вулкан» </a:t>
            </a:r>
            <a:r>
              <a:rPr dirty="0" sz="1800" spc="15">
                <a:latin typeface="Arial"/>
                <a:cs typeface="Arial"/>
              </a:rPr>
              <a:t>и</a:t>
            </a:r>
            <a:r>
              <a:rPr dirty="0" sz="1800" spc="-190">
                <a:latin typeface="Arial"/>
                <a:cs typeface="Arial"/>
              </a:rPr>
              <a:t> </a:t>
            </a:r>
            <a:r>
              <a:rPr dirty="0" sz="1800" spc="25">
                <a:latin typeface="Arial"/>
                <a:cs typeface="Arial"/>
              </a:rPr>
              <a:t>др.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1939"/>
              </a:lnSpc>
              <a:spcBef>
                <a:spcPts val="1025"/>
              </a:spcBef>
            </a:pPr>
            <a:r>
              <a:rPr dirty="0" sz="1800">
                <a:latin typeface="Arial"/>
                <a:cs typeface="Arial"/>
              </a:rPr>
              <a:t>Специалистам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 spc="55">
                <a:latin typeface="Arial"/>
                <a:cs typeface="Arial"/>
              </a:rPr>
              <a:t>известны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 spc="30">
                <a:latin typeface="Arial"/>
                <a:cs typeface="Arial"/>
              </a:rPr>
              <a:t>ошибки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 spc="30">
                <a:latin typeface="Arial"/>
                <a:cs typeface="Arial"/>
              </a:rPr>
              <a:t>проектирования</a:t>
            </a:r>
            <a:r>
              <a:rPr dirty="0" sz="1800" spc="10">
                <a:latin typeface="Arial"/>
                <a:cs typeface="Arial"/>
              </a:rPr>
              <a:t> </a:t>
            </a:r>
            <a:r>
              <a:rPr dirty="0" sz="1800" spc="40">
                <a:latin typeface="Arial"/>
                <a:cs typeface="Arial"/>
              </a:rPr>
              <a:t>такие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 spc="120">
                <a:latin typeface="Arial"/>
                <a:cs typeface="Arial"/>
              </a:rPr>
              <a:t>как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spc="40">
                <a:latin typeface="Arial"/>
                <a:cs typeface="Arial"/>
              </a:rPr>
              <a:t>отсутствие</a:t>
            </a:r>
            <a:r>
              <a:rPr dirty="0" sz="1800" spc="-55">
                <a:latin typeface="Arial"/>
                <a:cs typeface="Arial"/>
              </a:rPr>
              <a:t> </a:t>
            </a:r>
            <a:r>
              <a:rPr dirty="0" sz="1800" spc="15">
                <a:latin typeface="Arial"/>
                <a:cs typeface="Arial"/>
              </a:rPr>
              <a:t>учета</a:t>
            </a:r>
            <a:r>
              <a:rPr dirty="0" sz="1800" spc="-55">
                <a:latin typeface="Arial"/>
                <a:cs typeface="Arial"/>
              </a:rPr>
              <a:t> </a:t>
            </a:r>
            <a:r>
              <a:rPr dirty="0" sz="1800" spc="30">
                <a:latin typeface="Arial"/>
                <a:cs typeface="Arial"/>
              </a:rPr>
              <a:t>мощностей  </a:t>
            </a:r>
            <a:r>
              <a:rPr dirty="0" sz="1800" spc="-10">
                <a:latin typeface="Arial"/>
                <a:cs typeface="Arial"/>
              </a:rPr>
              <a:t>полей </a:t>
            </a:r>
            <a:r>
              <a:rPr dirty="0" sz="1800" spc="20">
                <a:latin typeface="Arial"/>
                <a:cs typeface="Arial"/>
              </a:rPr>
              <a:t>излучения </a:t>
            </a:r>
            <a:r>
              <a:rPr dirty="0" sz="1800" spc="65">
                <a:latin typeface="Arial"/>
                <a:cs typeface="Arial"/>
              </a:rPr>
              <a:t>в </a:t>
            </a:r>
            <a:r>
              <a:rPr dirty="0" sz="1800" spc="25">
                <a:latin typeface="Arial"/>
                <a:cs typeface="Arial"/>
              </a:rPr>
              <a:t>местах размещения </a:t>
            </a:r>
            <a:r>
              <a:rPr dirty="0" sz="1800" spc="30">
                <a:latin typeface="Arial"/>
                <a:cs typeface="Arial"/>
              </a:rPr>
              <a:t>блоков </a:t>
            </a:r>
            <a:r>
              <a:rPr dirty="0" sz="1800" spc="35">
                <a:latin typeface="Arial"/>
                <a:cs typeface="Arial"/>
              </a:rPr>
              <a:t>детектирования </a:t>
            </a:r>
            <a:r>
              <a:rPr dirty="0" sz="1800" spc="40">
                <a:latin typeface="Arial"/>
                <a:cs typeface="Arial"/>
              </a:rPr>
              <a:t>с </a:t>
            </a:r>
            <a:r>
              <a:rPr dirty="0" sz="1800" spc="55">
                <a:latin typeface="Arial"/>
                <a:cs typeface="Arial"/>
              </a:rPr>
              <a:t>газоразрядными  </a:t>
            </a:r>
            <a:r>
              <a:rPr dirty="0" sz="1800" spc="30">
                <a:latin typeface="Arial"/>
                <a:cs typeface="Arial"/>
              </a:rPr>
              <a:t>счетчиками, </a:t>
            </a:r>
            <a:r>
              <a:rPr dirty="0" sz="1800" spc="20">
                <a:latin typeface="Arial"/>
                <a:cs typeface="Arial"/>
              </a:rPr>
              <a:t>проблемы </a:t>
            </a:r>
            <a:r>
              <a:rPr dirty="0" sz="1800" spc="40">
                <a:latin typeface="Arial"/>
                <a:cs typeface="Arial"/>
              </a:rPr>
              <a:t>с </a:t>
            </a:r>
            <a:r>
              <a:rPr dirty="0" sz="1800" spc="30">
                <a:latin typeface="Arial"/>
                <a:cs typeface="Arial"/>
              </a:rPr>
              <a:t>проектированием </a:t>
            </a:r>
            <a:r>
              <a:rPr dirty="0" sz="1800" spc="40">
                <a:latin typeface="Arial"/>
                <a:cs typeface="Arial"/>
              </a:rPr>
              <a:t>систем </a:t>
            </a:r>
            <a:r>
              <a:rPr dirty="0" sz="1800" spc="10">
                <a:latin typeface="Arial"/>
                <a:cs typeface="Arial"/>
              </a:rPr>
              <a:t>пробоотбора </a:t>
            </a:r>
            <a:r>
              <a:rPr dirty="0" sz="1800" spc="15">
                <a:latin typeface="Arial"/>
                <a:cs typeface="Arial"/>
              </a:rPr>
              <a:t>воздуха, </a:t>
            </a:r>
            <a:r>
              <a:rPr dirty="0" sz="1800" spc="40">
                <a:latin typeface="Arial"/>
                <a:cs typeface="Arial"/>
              </a:rPr>
              <a:t>отсутствие  </a:t>
            </a:r>
            <a:r>
              <a:rPr dirty="0" sz="1800" spc="30">
                <a:latin typeface="Arial"/>
                <a:cs typeface="Arial"/>
              </a:rPr>
              <a:t>каплеотбойников </a:t>
            </a:r>
            <a:r>
              <a:rPr dirty="0" sz="1800" spc="65">
                <a:latin typeface="Arial"/>
                <a:cs typeface="Arial"/>
              </a:rPr>
              <a:t>в </a:t>
            </a:r>
            <a:r>
              <a:rPr dirty="0" sz="1800" spc="25">
                <a:latin typeface="Arial"/>
                <a:cs typeface="Arial"/>
              </a:rPr>
              <a:t>системах </a:t>
            </a:r>
            <a:r>
              <a:rPr dirty="0" sz="1800" spc="10">
                <a:latin typeface="Arial"/>
                <a:cs typeface="Arial"/>
              </a:rPr>
              <a:t>пробоотбора </a:t>
            </a:r>
            <a:r>
              <a:rPr dirty="0" sz="1800" spc="40">
                <a:latin typeface="Arial"/>
                <a:cs typeface="Arial"/>
              </a:rPr>
              <a:t>воздуха </a:t>
            </a:r>
            <a:r>
              <a:rPr dirty="0" sz="1800" spc="15">
                <a:latin typeface="Arial"/>
                <a:cs typeface="Arial"/>
              </a:rPr>
              <a:t>и</a:t>
            </a:r>
            <a:r>
              <a:rPr dirty="0" sz="1800" spc="-340">
                <a:latin typeface="Arial"/>
                <a:cs typeface="Arial"/>
              </a:rPr>
              <a:t> </a:t>
            </a:r>
            <a:r>
              <a:rPr dirty="0" sz="1800" spc="35">
                <a:latin typeface="Arial"/>
                <a:cs typeface="Arial"/>
              </a:rPr>
              <a:t>т.д.</a:t>
            </a:r>
            <a:endParaRPr sz="1800">
              <a:latin typeface="Arial"/>
              <a:cs typeface="Arial"/>
            </a:endParaRPr>
          </a:p>
          <a:p>
            <a:pPr marL="12700" marR="582295">
              <a:lnSpc>
                <a:spcPts val="1939"/>
              </a:lnSpc>
              <a:spcBef>
                <a:spcPts val="1000"/>
              </a:spcBef>
            </a:pPr>
            <a:r>
              <a:rPr dirty="0" sz="1800" spc="-5">
                <a:latin typeface="Arial"/>
                <a:cs typeface="Arial"/>
              </a:rPr>
              <a:t>При </a:t>
            </a:r>
            <a:r>
              <a:rPr dirty="0" sz="1800" spc="50">
                <a:latin typeface="Arial"/>
                <a:cs typeface="Arial"/>
              </a:rPr>
              <a:t>проектных </a:t>
            </a:r>
            <a:r>
              <a:rPr dirty="0" sz="1800" spc="5">
                <a:latin typeface="Arial"/>
                <a:cs typeface="Arial"/>
              </a:rPr>
              <a:t>работах </a:t>
            </a:r>
            <a:r>
              <a:rPr dirty="0" sz="1800" spc="30">
                <a:latin typeface="Arial"/>
                <a:cs typeface="Arial"/>
              </a:rPr>
              <a:t>по </a:t>
            </a:r>
            <a:r>
              <a:rPr dirty="0" sz="1800" spc="20">
                <a:latin typeface="Arial"/>
                <a:cs typeface="Arial"/>
              </a:rPr>
              <a:t>радиационному </a:t>
            </a:r>
            <a:r>
              <a:rPr dirty="0" sz="1800" spc="50">
                <a:latin typeface="Arial"/>
                <a:cs typeface="Arial"/>
              </a:rPr>
              <a:t>контролю </a:t>
            </a:r>
            <a:r>
              <a:rPr dirty="0" sz="1800" spc="15">
                <a:latin typeface="Arial"/>
                <a:cs typeface="Arial"/>
              </a:rPr>
              <a:t>полезна </a:t>
            </a:r>
            <a:r>
              <a:rPr dirty="0" sz="1800" spc="30">
                <a:latin typeface="Arial"/>
                <a:cs typeface="Arial"/>
              </a:rPr>
              <a:t>консультации  </a:t>
            </a:r>
            <a:r>
              <a:rPr dirty="0" sz="1800" spc="15">
                <a:latin typeface="Arial"/>
                <a:cs typeface="Arial"/>
              </a:rPr>
              <a:t>специалистов </a:t>
            </a:r>
            <a:r>
              <a:rPr dirty="0" sz="1800" spc="25">
                <a:latin typeface="Arial"/>
                <a:cs typeface="Arial"/>
              </a:rPr>
              <a:t>отделов </a:t>
            </a:r>
            <a:r>
              <a:rPr dirty="0" sz="1800" spc="30">
                <a:latin typeface="Arial"/>
                <a:cs typeface="Arial"/>
              </a:rPr>
              <a:t>проектирования </a:t>
            </a:r>
            <a:r>
              <a:rPr dirty="0" sz="1800" spc="15">
                <a:latin typeface="Arial"/>
                <a:cs typeface="Arial"/>
              </a:rPr>
              <a:t>и инженерного </a:t>
            </a:r>
            <a:r>
              <a:rPr dirty="0" sz="1800" spc="30">
                <a:latin typeface="Arial"/>
                <a:cs typeface="Arial"/>
              </a:rPr>
              <a:t>сопровождения </a:t>
            </a:r>
            <a:r>
              <a:rPr dirty="0" sz="1800" spc="-35">
                <a:latin typeface="Arial"/>
                <a:cs typeface="Arial"/>
              </a:rPr>
              <a:t>НПП</a:t>
            </a:r>
            <a:r>
              <a:rPr dirty="0" sz="1800" spc="-295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«Доза».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824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70"/>
              <a:t>Заключение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36089" y="3660267"/>
            <a:ext cx="8298180" cy="8413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400" spc="75">
                <a:solidFill>
                  <a:srgbClr val="2F5597"/>
                </a:solidFill>
                <a:latin typeface="Arial"/>
                <a:cs typeface="Arial"/>
              </a:rPr>
              <a:t>Благодарю </a:t>
            </a:r>
            <a:r>
              <a:rPr dirty="0" sz="5400" spc="200">
                <a:solidFill>
                  <a:srgbClr val="2F5597"/>
                </a:solidFill>
                <a:latin typeface="Arial"/>
                <a:cs typeface="Arial"/>
              </a:rPr>
              <a:t>за </a:t>
            </a:r>
            <a:r>
              <a:rPr dirty="0" sz="5400" spc="75">
                <a:solidFill>
                  <a:srgbClr val="2F5597"/>
                </a:solidFill>
                <a:latin typeface="Arial"/>
                <a:cs typeface="Arial"/>
              </a:rPr>
              <a:t>внимание</a:t>
            </a:r>
            <a:r>
              <a:rPr dirty="0" sz="5400" spc="-81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dirty="0" sz="5400" spc="-80">
                <a:solidFill>
                  <a:srgbClr val="2F5597"/>
                </a:solidFill>
                <a:latin typeface="Arial"/>
                <a:cs typeface="Arial"/>
              </a:rPr>
              <a:t>!</a:t>
            </a:r>
            <a:endParaRPr sz="5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69391"/>
            <a:ext cx="8517636" cy="1092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5406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 spc="195"/>
              <a:t>Доза </a:t>
            </a:r>
            <a:r>
              <a:rPr dirty="0" sz="4400" spc="160"/>
              <a:t>в</a:t>
            </a:r>
            <a:r>
              <a:rPr dirty="0" sz="4400" spc="-565"/>
              <a:t> </a:t>
            </a:r>
            <a:r>
              <a:rPr dirty="0" sz="4400" spc="80"/>
              <a:t>цифрах</a:t>
            </a:r>
            <a:endParaRPr sz="4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8517890" cy="2423160"/>
          </a:xfrm>
          <a:custGeom>
            <a:avLst/>
            <a:gdLst/>
            <a:ahLst/>
            <a:cxnLst/>
            <a:rect l="l" t="t" r="r" b="b"/>
            <a:pathLst>
              <a:path w="8517890" h="2423160">
                <a:moveTo>
                  <a:pt x="0" y="2423160"/>
                </a:moveTo>
                <a:lnTo>
                  <a:pt x="8517636" y="2423160"/>
                </a:lnTo>
                <a:lnTo>
                  <a:pt x="8517636" y="0"/>
                </a:lnTo>
                <a:lnTo>
                  <a:pt x="0" y="0"/>
                </a:lnTo>
                <a:lnTo>
                  <a:pt x="0" y="2423160"/>
                </a:lnTo>
                <a:close/>
              </a:path>
            </a:pathLst>
          </a:custGeom>
          <a:solidFill>
            <a:srgbClr val="2E75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2423160"/>
            <a:ext cx="8517636" cy="2648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86172" y="216408"/>
            <a:ext cx="4345133" cy="37444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866376" y="202692"/>
            <a:ext cx="2140762" cy="37533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85313" y="2999624"/>
            <a:ext cx="4076700" cy="1478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4635" marR="248920" indent="703580">
              <a:lnSpc>
                <a:spcPct val="100000"/>
              </a:lnSpc>
            </a:pPr>
            <a:r>
              <a:rPr dirty="0" sz="2400" spc="40">
                <a:solidFill>
                  <a:srgbClr val="FFFFFF"/>
                </a:solidFill>
                <a:latin typeface="Arial"/>
                <a:cs typeface="Arial"/>
              </a:rPr>
              <a:t>Здание 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офиса, 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цеха </a:t>
            </a:r>
            <a:r>
              <a:rPr dirty="0" sz="2400" spc="30">
                <a:solidFill>
                  <a:srgbClr val="FFFFFF"/>
                </a:solidFill>
                <a:latin typeface="Arial"/>
                <a:cs typeface="Arial"/>
              </a:rPr>
              <a:t>механообработки</a:t>
            </a:r>
            <a:r>
              <a:rPr dirty="0" sz="24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20">
                <a:solidFill>
                  <a:srgbClr val="FFFFFF"/>
                </a:solidFill>
                <a:latin typeface="Arial"/>
                <a:cs typeface="Arial"/>
              </a:rPr>
              <a:t>и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2400" spc="35">
                <a:solidFill>
                  <a:srgbClr val="FFFFFF"/>
                </a:solidFill>
                <a:latin typeface="Arial"/>
                <a:cs typeface="Arial"/>
              </a:rPr>
              <a:t>проектируемое </a:t>
            </a:r>
            <a:r>
              <a:rPr dirty="0" sz="2400" spc="45">
                <a:solidFill>
                  <a:srgbClr val="FFFFFF"/>
                </a:solidFill>
                <a:latin typeface="Arial"/>
                <a:cs typeface="Arial"/>
              </a:rPr>
              <a:t>здание</a:t>
            </a:r>
            <a:r>
              <a:rPr dirty="0" sz="2400" spc="-2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0">
                <a:solidFill>
                  <a:srgbClr val="FFFFFF"/>
                </a:solidFill>
                <a:latin typeface="Arial"/>
                <a:cs typeface="Arial"/>
              </a:rPr>
              <a:t>НПП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«Доза»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86171" y="4194047"/>
            <a:ext cx="6842036" cy="22517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69391"/>
            <a:ext cx="12192000" cy="1092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5406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 spc="-25"/>
              <a:t>Рабочие </a:t>
            </a:r>
            <a:r>
              <a:rPr dirty="0" sz="4400" spc="85"/>
              <a:t>места</a:t>
            </a:r>
            <a:r>
              <a:rPr dirty="0" sz="4400" spc="-325"/>
              <a:t> </a:t>
            </a:r>
            <a:r>
              <a:rPr dirty="0" sz="4400" spc="5"/>
              <a:t>персонала</a:t>
            </a:r>
            <a:endParaRPr sz="4400"/>
          </a:p>
        </p:txBody>
      </p:sp>
      <p:sp>
        <p:nvSpPr>
          <p:cNvPr id="5" name="object 5"/>
          <p:cNvSpPr/>
          <p:nvPr/>
        </p:nvSpPr>
        <p:spPr>
          <a:xfrm>
            <a:off x="0" y="1690167"/>
            <a:ext cx="6023317" cy="51603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72200" y="1690116"/>
            <a:ext cx="6007250" cy="51678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71331" y="472440"/>
            <a:ext cx="7353139" cy="63855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69391"/>
            <a:ext cx="12192000" cy="1092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208676" y="1703034"/>
            <a:ext cx="9233535" cy="42049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1685289">
              <a:lnSpc>
                <a:spcPts val="2590"/>
              </a:lnSpc>
            </a:pPr>
            <a:r>
              <a:rPr dirty="0" sz="2400" spc="-10">
                <a:latin typeface="Calibri"/>
                <a:cs typeface="Calibri"/>
              </a:rPr>
              <a:t>Предприятие </a:t>
            </a:r>
            <a:r>
              <a:rPr dirty="0" sz="2400" spc="-5">
                <a:latin typeface="Calibri"/>
                <a:cs typeface="Calibri"/>
              </a:rPr>
              <a:t>сертифицировано </a:t>
            </a:r>
            <a:r>
              <a:rPr dirty="0" sz="2400">
                <a:latin typeface="Calibri"/>
                <a:cs typeface="Calibri"/>
              </a:rPr>
              <a:t>на </a:t>
            </a:r>
            <a:r>
              <a:rPr dirty="0" sz="2400" spc="-5">
                <a:latin typeface="Calibri"/>
                <a:cs typeface="Calibri"/>
              </a:rPr>
              <a:t>ряд </a:t>
            </a:r>
            <a:r>
              <a:rPr dirty="0" sz="2400" spc="-15">
                <a:latin typeface="Calibri"/>
                <a:cs typeface="Calibri"/>
              </a:rPr>
              <a:t>международных </a:t>
            </a:r>
            <a:r>
              <a:rPr dirty="0" sz="2400">
                <a:latin typeface="Calibri"/>
                <a:cs typeface="Calibri"/>
              </a:rPr>
              <a:t>и  </a:t>
            </a:r>
            <a:r>
              <a:rPr dirty="0" sz="2400" spc="-5">
                <a:latin typeface="Calibri"/>
                <a:cs typeface="Calibri"/>
              </a:rPr>
              <a:t>национальных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стандартов: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dirty="0" sz="2400" spc="-5">
                <a:latin typeface="Arial"/>
                <a:cs typeface="Arial"/>
              </a:rPr>
              <a:t>• </a:t>
            </a:r>
            <a:r>
              <a:rPr dirty="0" sz="2400" spc="-5">
                <a:latin typeface="Calibri"/>
                <a:cs typeface="Calibri"/>
              </a:rPr>
              <a:t>Менеджмент качества ISO 9001, </a:t>
            </a:r>
            <a:r>
              <a:rPr dirty="0" sz="2400" spc="-25">
                <a:latin typeface="Calibri"/>
                <a:cs typeface="Calibri"/>
              </a:rPr>
              <a:t>ГОСТ </a:t>
            </a:r>
            <a:r>
              <a:rPr dirty="0" sz="2400">
                <a:latin typeface="Calibri"/>
                <a:cs typeface="Calibri"/>
              </a:rPr>
              <a:t>Р </a:t>
            </a:r>
            <a:r>
              <a:rPr dirty="0" sz="2400" spc="-5">
                <a:latin typeface="Calibri"/>
                <a:cs typeface="Calibri"/>
              </a:rPr>
              <a:t>ИСО 9001 </a:t>
            </a:r>
            <a:r>
              <a:rPr dirty="0" sz="2400">
                <a:latin typeface="Calibri"/>
                <a:cs typeface="Calibri"/>
              </a:rPr>
              <a:t>и </a:t>
            </a:r>
            <a:r>
              <a:rPr dirty="0" sz="2400" spc="-25">
                <a:latin typeface="Calibri"/>
                <a:cs typeface="Calibri"/>
              </a:rPr>
              <a:t>ГОСТ </a:t>
            </a:r>
            <a:r>
              <a:rPr dirty="0" sz="2400" spc="-5">
                <a:latin typeface="Calibri"/>
                <a:cs typeface="Calibri"/>
              </a:rPr>
              <a:t>РВ</a:t>
            </a:r>
            <a:r>
              <a:rPr dirty="0" sz="2400" spc="254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0015</a:t>
            </a:r>
            <a:r>
              <a:rPr dirty="0" sz="2400" spc="-5">
                <a:latin typeface="Calibri"/>
                <a:cs typeface="Calibri"/>
              </a:rPr>
              <a:t>-</a:t>
            </a:r>
            <a:r>
              <a:rPr dirty="0" sz="2400" spc="-5">
                <a:latin typeface="Calibri"/>
                <a:cs typeface="Calibri"/>
              </a:rPr>
              <a:t>002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dirty="0" sz="2400" spc="-5">
                <a:latin typeface="Arial"/>
                <a:cs typeface="Arial"/>
              </a:rPr>
              <a:t>• </a:t>
            </a:r>
            <a:r>
              <a:rPr dirty="0" sz="2400" spc="-10">
                <a:latin typeface="Calibri"/>
                <a:cs typeface="Calibri"/>
              </a:rPr>
              <a:t>Экологический </a:t>
            </a:r>
            <a:r>
              <a:rPr dirty="0" sz="2400" spc="-5">
                <a:latin typeface="Calibri"/>
                <a:cs typeface="Calibri"/>
              </a:rPr>
              <a:t>менеджмент ISO</a:t>
            </a:r>
            <a:r>
              <a:rPr dirty="0" sz="2400" spc="22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14001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dirty="0" sz="2400" spc="-5">
                <a:latin typeface="Arial"/>
                <a:cs typeface="Arial"/>
              </a:rPr>
              <a:t>• </a:t>
            </a:r>
            <a:r>
              <a:rPr dirty="0" sz="2400" spc="-5">
                <a:latin typeface="Calibri"/>
                <a:cs typeface="Calibri"/>
              </a:rPr>
              <a:t>Менеджмент </a:t>
            </a:r>
            <a:r>
              <a:rPr dirty="0" sz="2400" spc="-10">
                <a:latin typeface="Calibri"/>
                <a:cs typeface="Calibri"/>
              </a:rPr>
              <a:t>охраны здоровья </a:t>
            </a:r>
            <a:r>
              <a:rPr dirty="0" sz="2400">
                <a:latin typeface="Calibri"/>
                <a:cs typeface="Calibri"/>
              </a:rPr>
              <a:t>и </a:t>
            </a:r>
            <a:r>
              <a:rPr dirty="0" sz="2400" spc="-5">
                <a:latin typeface="Calibri"/>
                <a:cs typeface="Calibri"/>
              </a:rPr>
              <a:t>безопасности </a:t>
            </a:r>
            <a:r>
              <a:rPr dirty="0" sz="2400" spc="-25">
                <a:latin typeface="Calibri"/>
                <a:cs typeface="Calibri"/>
              </a:rPr>
              <a:t>труда </a:t>
            </a:r>
            <a:r>
              <a:rPr dirty="0" sz="2400" spc="-5">
                <a:latin typeface="Calibri"/>
                <a:cs typeface="Calibri"/>
              </a:rPr>
              <a:t>ISO</a:t>
            </a:r>
            <a:r>
              <a:rPr dirty="0" sz="2400" spc="30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45001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2400" spc="-5">
                <a:latin typeface="Arial"/>
                <a:cs typeface="Arial"/>
              </a:rPr>
              <a:t>• </a:t>
            </a:r>
            <a:r>
              <a:rPr dirty="0" sz="2400" spc="-5">
                <a:latin typeface="Calibri"/>
                <a:cs typeface="Calibri"/>
              </a:rPr>
              <a:t>Менеджмент информационной безопасности ISO</a:t>
            </a:r>
            <a:r>
              <a:rPr dirty="0" sz="2400" spc="30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27001</a:t>
            </a:r>
            <a:endParaRPr sz="2400">
              <a:latin typeface="Calibri"/>
              <a:cs typeface="Calibri"/>
            </a:endParaRPr>
          </a:p>
          <a:p>
            <a:pPr marL="12700" marR="168910">
              <a:lnSpc>
                <a:spcPct val="124600"/>
              </a:lnSpc>
            </a:pPr>
            <a:r>
              <a:rPr dirty="0" sz="2400" spc="-5">
                <a:latin typeface="Arial"/>
                <a:cs typeface="Arial"/>
              </a:rPr>
              <a:t>• </a:t>
            </a:r>
            <a:r>
              <a:rPr dirty="0" sz="2400" spc="-5">
                <a:latin typeface="Calibri"/>
                <a:cs typeface="Calibri"/>
              </a:rPr>
              <a:t>Менеджмент обеспечения </a:t>
            </a:r>
            <a:r>
              <a:rPr dirty="0" sz="2400" spc="-10">
                <a:latin typeface="Calibri"/>
                <a:cs typeface="Calibri"/>
              </a:rPr>
              <a:t>единства </a:t>
            </a:r>
            <a:r>
              <a:rPr dirty="0" sz="2400" spc="-5">
                <a:latin typeface="Calibri"/>
                <a:cs typeface="Calibri"/>
              </a:rPr>
              <a:t>измерений ISO 17025  </a:t>
            </a:r>
            <a:r>
              <a:rPr dirty="0" sz="2400" spc="-10">
                <a:latin typeface="Calibri"/>
                <a:cs typeface="Calibri"/>
              </a:rPr>
              <a:t>Внедряется </a:t>
            </a:r>
            <a:r>
              <a:rPr dirty="0" sz="2400">
                <a:latin typeface="Calibri"/>
                <a:cs typeface="Calibri"/>
              </a:rPr>
              <a:t>(с </a:t>
            </a:r>
            <a:r>
              <a:rPr dirty="0" sz="2400" spc="-15">
                <a:latin typeface="Calibri"/>
                <a:cs typeface="Calibri"/>
              </a:rPr>
              <a:t>июля </a:t>
            </a:r>
            <a:r>
              <a:rPr dirty="0" sz="2400" spc="-5">
                <a:latin typeface="Calibri"/>
                <a:cs typeface="Calibri"/>
              </a:rPr>
              <a:t>2018) </a:t>
            </a:r>
            <a:r>
              <a:rPr dirty="0" sz="2400" spc="-10">
                <a:latin typeface="Calibri"/>
                <a:cs typeface="Calibri"/>
              </a:rPr>
              <a:t>производственная система </a:t>
            </a:r>
            <a:r>
              <a:rPr dirty="0" sz="2400" spc="-15">
                <a:latin typeface="Calibri"/>
                <a:cs typeface="Calibri"/>
              </a:rPr>
              <a:t>Росатома</a:t>
            </a:r>
            <a:r>
              <a:rPr dirty="0" sz="2400" spc="2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(ПСР)</a:t>
            </a:r>
            <a:endParaRPr sz="2400">
              <a:latin typeface="Calibri"/>
              <a:cs typeface="Calibri"/>
            </a:endParaRPr>
          </a:p>
          <a:p>
            <a:pPr marL="12700" marR="168910">
              <a:lnSpc>
                <a:spcPts val="2590"/>
              </a:lnSpc>
              <a:spcBef>
                <a:spcPts val="1045"/>
              </a:spcBef>
            </a:pPr>
            <a:r>
              <a:rPr dirty="0" sz="2400" spc="-10">
                <a:latin typeface="Calibri"/>
                <a:cs typeface="Calibri"/>
              </a:rPr>
              <a:t>Производимое </a:t>
            </a:r>
            <a:r>
              <a:rPr dirty="0" sz="2400" spc="-15">
                <a:latin typeface="Calibri"/>
                <a:cs typeface="Calibri"/>
              </a:rPr>
              <a:t>оборудование </a:t>
            </a:r>
            <a:r>
              <a:rPr dirty="0" sz="2400" spc="-10">
                <a:latin typeface="Calibri"/>
                <a:cs typeface="Calibri"/>
              </a:rPr>
              <a:t>соответствует </a:t>
            </a:r>
            <a:r>
              <a:rPr dirty="0" sz="2400" spc="-5">
                <a:latin typeface="Calibri"/>
                <a:cs typeface="Calibri"/>
              </a:rPr>
              <a:t>требованиям стандартов  </a:t>
            </a:r>
            <a:r>
              <a:rPr dirty="0" sz="2400">
                <a:latin typeface="Calibri"/>
                <a:cs typeface="Calibri"/>
              </a:rPr>
              <a:t>МЭК </a:t>
            </a:r>
            <a:r>
              <a:rPr dirty="0" sz="2400" spc="-10">
                <a:latin typeface="Calibri"/>
                <a:cs typeface="Calibri"/>
              </a:rPr>
              <a:t>(IEC) </a:t>
            </a:r>
            <a:r>
              <a:rPr dirty="0" sz="2400">
                <a:latin typeface="Calibri"/>
                <a:cs typeface="Calibri"/>
              </a:rPr>
              <a:t>и </a:t>
            </a:r>
            <a:r>
              <a:rPr dirty="0" sz="2400" spc="-5">
                <a:latin typeface="Calibri"/>
                <a:cs typeface="Calibri"/>
              </a:rPr>
              <a:t>ИСО</a:t>
            </a:r>
            <a:r>
              <a:rPr dirty="0" sz="2400" spc="-12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(</a:t>
            </a:r>
            <a:r>
              <a:rPr dirty="0" sz="2400" spc="-5">
                <a:latin typeface="Calibri"/>
                <a:cs typeface="Calibri"/>
              </a:rPr>
              <a:t>ISO</a:t>
            </a:r>
            <a:r>
              <a:rPr dirty="0" sz="2400" spc="-5"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805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00" spc="45">
                <a:latin typeface="Arial"/>
                <a:cs typeface="Arial"/>
              </a:rPr>
              <a:t>Соответствие </a:t>
            </a:r>
            <a:r>
              <a:rPr dirty="0" sz="3600" spc="100">
                <a:latin typeface="Arial"/>
                <a:cs typeface="Arial"/>
              </a:rPr>
              <a:t>международным</a:t>
            </a:r>
            <a:r>
              <a:rPr dirty="0" sz="3600" spc="-280">
                <a:latin typeface="Arial"/>
                <a:cs typeface="Arial"/>
              </a:rPr>
              <a:t> </a:t>
            </a:r>
            <a:r>
              <a:rPr dirty="0" sz="3600" spc="85">
                <a:latin typeface="Arial"/>
                <a:cs typeface="Arial"/>
              </a:rPr>
              <a:t>стандартам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69391"/>
            <a:ext cx="12192000" cy="1092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88787" y="2150793"/>
            <a:ext cx="3794760" cy="31591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30000"/>
              </a:lnSpc>
            </a:pPr>
            <a:r>
              <a:rPr dirty="0" sz="1900">
                <a:latin typeface="Arial"/>
                <a:cs typeface="Arial"/>
              </a:rPr>
              <a:t>Всего </a:t>
            </a:r>
            <a:r>
              <a:rPr dirty="0" sz="1900" spc="15">
                <a:latin typeface="Arial"/>
                <a:cs typeface="Arial"/>
              </a:rPr>
              <a:t>поставлено </a:t>
            </a:r>
            <a:r>
              <a:rPr dirty="0" sz="1900" spc="-50">
                <a:latin typeface="Arial"/>
                <a:cs typeface="Arial"/>
              </a:rPr>
              <a:t>более </a:t>
            </a:r>
            <a:r>
              <a:rPr dirty="0" sz="1900" spc="10">
                <a:latin typeface="Arial"/>
                <a:cs typeface="Arial"/>
              </a:rPr>
              <a:t>200  </a:t>
            </a:r>
            <a:r>
              <a:rPr dirty="0" sz="1900" spc="40">
                <a:latin typeface="Arial"/>
                <a:cs typeface="Arial"/>
              </a:rPr>
              <a:t>систем </a:t>
            </a:r>
            <a:r>
              <a:rPr dirty="0" sz="1900" spc="25">
                <a:latin typeface="Arial"/>
                <a:cs typeface="Arial"/>
              </a:rPr>
              <a:t>радиационного</a:t>
            </a:r>
            <a:r>
              <a:rPr dirty="0" sz="1900" spc="-229">
                <a:latin typeface="Arial"/>
                <a:cs typeface="Arial"/>
              </a:rPr>
              <a:t> </a:t>
            </a:r>
            <a:r>
              <a:rPr dirty="0" sz="1900" spc="45">
                <a:latin typeface="Arial"/>
                <a:cs typeface="Arial"/>
              </a:rPr>
              <a:t>контроля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dirty="0" sz="1900" spc="-45">
                <a:latin typeface="Arial"/>
                <a:cs typeface="Arial"/>
              </a:rPr>
              <a:t>«Пеликан», </a:t>
            </a:r>
            <a:r>
              <a:rPr dirty="0" sz="1900" spc="65">
                <a:latin typeface="Arial"/>
                <a:cs typeface="Arial"/>
              </a:rPr>
              <a:t>в </a:t>
            </a:r>
            <a:r>
              <a:rPr dirty="0" sz="1900" spc="25">
                <a:latin typeface="Arial"/>
                <a:cs typeface="Arial"/>
              </a:rPr>
              <a:t>т.ч. </a:t>
            </a:r>
            <a:r>
              <a:rPr dirty="0" sz="1900" spc="65">
                <a:latin typeface="Arial"/>
                <a:cs typeface="Arial"/>
              </a:rPr>
              <a:t>в </a:t>
            </a:r>
            <a:r>
              <a:rPr dirty="0" sz="1900" spc="10">
                <a:latin typeface="Arial"/>
                <a:cs typeface="Arial"/>
              </a:rPr>
              <a:t>2018</a:t>
            </a:r>
            <a:r>
              <a:rPr dirty="0" sz="1900" spc="-340">
                <a:latin typeface="Arial"/>
                <a:cs typeface="Arial"/>
              </a:rPr>
              <a:t> </a:t>
            </a:r>
            <a:r>
              <a:rPr dirty="0" sz="1900" spc="20">
                <a:latin typeface="Arial"/>
                <a:cs typeface="Arial"/>
              </a:rPr>
              <a:t>году: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89"/>
              </a:spcBef>
              <a:tabLst>
                <a:tab pos="240665" algn="l"/>
              </a:tabLst>
            </a:pPr>
            <a:r>
              <a:rPr dirty="0" sz="1900" spc="-5">
                <a:latin typeface="Arial"/>
                <a:cs typeface="Arial"/>
              </a:rPr>
              <a:t>•	</a:t>
            </a:r>
            <a:r>
              <a:rPr dirty="0" sz="1900" spc="40">
                <a:latin typeface="Arial"/>
                <a:cs typeface="Arial"/>
              </a:rPr>
              <a:t>Кольская</a:t>
            </a:r>
            <a:r>
              <a:rPr dirty="0" sz="1900" spc="-85">
                <a:latin typeface="Arial"/>
                <a:cs typeface="Arial"/>
              </a:rPr>
              <a:t> </a:t>
            </a:r>
            <a:r>
              <a:rPr dirty="0" sz="1900" spc="-110">
                <a:latin typeface="Arial"/>
                <a:cs typeface="Arial"/>
              </a:rPr>
              <a:t>АЭС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  <a:tabLst>
                <a:tab pos="240665" algn="l"/>
              </a:tabLst>
            </a:pPr>
            <a:r>
              <a:rPr dirty="0" sz="1900" spc="-5">
                <a:latin typeface="Arial"/>
                <a:cs typeface="Arial"/>
              </a:rPr>
              <a:t>•	</a:t>
            </a:r>
            <a:r>
              <a:rPr dirty="0" sz="1900" spc="40">
                <a:latin typeface="Arial"/>
                <a:cs typeface="Arial"/>
              </a:rPr>
              <a:t>Ленинградская</a:t>
            </a:r>
            <a:r>
              <a:rPr dirty="0" sz="1900" spc="-120">
                <a:latin typeface="Arial"/>
                <a:cs typeface="Arial"/>
              </a:rPr>
              <a:t> </a:t>
            </a:r>
            <a:r>
              <a:rPr dirty="0" sz="1900" spc="-20">
                <a:latin typeface="Arial"/>
                <a:cs typeface="Arial"/>
              </a:rPr>
              <a:t>АЭС</a:t>
            </a:r>
            <a:r>
              <a:rPr dirty="0" sz="1900" spc="-20">
                <a:latin typeface="Arial"/>
                <a:cs typeface="Arial"/>
              </a:rPr>
              <a:t>-</a:t>
            </a:r>
            <a:r>
              <a:rPr dirty="0" sz="1900" spc="-20">
                <a:latin typeface="Arial"/>
                <a:cs typeface="Arial"/>
              </a:rPr>
              <a:t>2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  <a:tabLst>
                <a:tab pos="240665" algn="l"/>
              </a:tabLst>
            </a:pPr>
            <a:r>
              <a:rPr dirty="0" sz="1900" spc="-5">
                <a:latin typeface="Arial"/>
                <a:cs typeface="Arial"/>
              </a:rPr>
              <a:t>•	</a:t>
            </a:r>
            <a:r>
              <a:rPr dirty="0" sz="1900" spc="-80">
                <a:latin typeface="Arial"/>
                <a:cs typeface="Arial"/>
              </a:rPr>
              <a:t>СХК, </a:t>
            </a:r>
            <a:r>
              <a:rPr dirty="0" sz="1900" spc="50">
                <a:latin typeface="Arial"/>
                <a:cs typeface="Arial"/>
              </a:rPr>
              <a:t>проект</a:t>
            </a:r>
            <a:r>
              <a:rPr dirty="0" sz="1900" spc="-70">
                <a:latin typeface="Arial"/>
                <a:cs typeface="Arial"/>
              </a:rPr>
              <a:t> </a:t>
            </a:r>
            <a:r>
              <a:rPr dirty="0" sz="1900" spc="-15">
                <a:latin typeface="Arial"/>
                <a:cs typeface="Arial"/>
              </a:rPr>
              <a:t>«Прорыв»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89"/>
              </a:spcBef>
              <a:tabLst>
                <a:tab pos="240665" algn="l"/>
              </a:tabLst>
            </a:pPr>
            <a:r>
              <a:rPr dirty="0" sz="1900" spc="-5">
                <a:latin typeface="Arial"/>
                <a:cs typeface="Arial"/>
              </a:rPr>
              <a:t>•	</a:t>
            </a:r>
            <a:r>
              <a:rPr dirty="0" sz="1900" spc="10">
                <a:latin typeface="Arial"/>
                <a:cs typeface="Arial"/>
              </a:rPr>
              <a:t>Смоленская</a:t>
            </a:r>
            <a:r>
              <a:rPr dirty="0" sz="1900" spc="-120">
                <a:latin typeface="Arial"/>
                <a:cs typeface="Arial"/>
              </a:rPr>
              <a:t> </a:t>
            </a:r>
            <a:r>
              <a:rPr dirty="0" sz="1900" spc="-110">
                <a:latin typeface="Arial"/>
                <a:cs typeface="Arial"/>
              </a:rPr>
              <a:t>АЭС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5406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 spc="-114"/>
              <a:t>АСРК </a:t>
            </a:r>
            <a:r>
              <a:rPr dirty="0" sz="4400" spc="-60"/>
              <a:t>«Пеликан».</a:t>
            </a:r>
            <a:r>
              <a:rPr dirty="0" sz="4400" spc="-210"/>
              <a:t> </a:t>
            </a:r>
            <a:r>
              <a:rPr dirty="0" sz="4400" spc="50"/>
              <a:t>Референтность</a:t>
            </a:r>
            <a:endParaRPr sz="4400"/>
          </a:p>
        </p:txBody>
      </p:sp>
      <p:sp>
        <p:nvSpPr>
          <p:cNvPr id="5" name="object 5"/>
          <p:cNvSpPr/>
          <p:nvPr/>
        </p:nvSpPr>
        <p:spPr>
          <a:xfrm>
            <a:off x="6565392" y="5009388"/>
            <a:ext cx="5626608" cy="1848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554723" y="1559052"/>
            <a:ext cx="5637276" cy="37971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69391"/>
            <a:ext cx="12192000" cy="1092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16938" y="1823666"/>
            <a:ext cx="6301740" cy="37191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-20">
                <a:latin typeface="Arial"/>
                <a:cs typeface="Arial"/>
              </a:rPr>
              <a:t>КТС </a:t>
            </a:r>
            <a:r>
              <a:rPr dirty="0" sz="1500" spc="-30">
                <a:latin typeface="Arial"/>
                <a:cs typeface="Arial"/>
              </a:rPr>
              <a:t>СРК «Фрегат» </a:t>
            </a:r>
            <a:r>
              <a:rPr dirty="0" sz="1500" spc="10">
                <a:latin typeface="Arial"/>
                <a:cs typeface="Arial"/>
              </a:rPr>
              <a:t>поставлены, </a:t>
            </a:r>
            <a:r>
              <a:rPr dirty="0" sz="1500" spc="55">
                <a:latin typeface="Arial"/>
                <a:cs typeface="Arial"/>
              </a:rPr>
              <a:t>в</a:t>
            </a:r>
            <a:r>
              <a:rPr dirty="0" sz="1500" spc="-235">
                <a:latin typeface="Arial"/>
                <a:cs typeface="Arial"/>
              </a:rPr>
              <a:t> </a:t>
            </a:r>
            <a:r>
              <a:rPr dirty="0" sz="1500" spc="5">
                <a:latin typeface="Arial"/>
                <a:cs typeface="Arial"/>
              </a:rPr>
              <a:t>т.ч.: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  <a:tabLst>
                <a:tab pos="240665" algn="l"/>
              </a:tabLst>
            </a:pPr>
            <a:r>
              <a:rPr dirty="0" sz="1500" spc="-5">
                <a:latin typeface="Arial"/>
                <a:cs typeface="Arial"/>
              </a:rPr>
              <a:t>•	</a:t>
            </a:r>
            <a:r>
              <a:rPr dirty="0" sz="1500" spc="40">
                <a:latin typeface="Arial"/>
                <a:cs typeface="Arial"/>
              </a:rPr>
              <a:t>Курская </a:t>
            </a:r>
            <a:r>
              <a:rPr dirty="0" sz="1500" spc="-85">
                <a:latin typeface="Arial"/>
                <a:cs typeface="Arial"/>
              </a:rPr>
              <a:t>АЭС</a:t>
            </a:r>
            <a:r>
              <a:rPr dirty="0" sz="1500" spc="-185">
                <a:latin typeface="Arial"/>
                <a:cs typeface="Arial"/>
              </a:rPr>
              <a:t> </a:t>
            </a:r>
            <a:r>
              <a:rPr dirty="0" sz="1500" spc="5">
                <a:latin typeface="Arial"/>
                <a:cs typeface="Arial"/>
              </a:rPr>
              <a:t>2018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  <a:tabLst>
                <a:tab pos="240665" algn="l"/>
              </a:tabLst>
            </a:pPr>
            <a:r>
              <a:rPr dirty="0" sz="1500" spc="-5">
                <a:latin typeface="Arial"/>
                <a:cs typeface="Arial"/>
              </a:rPr>
              <a:t>•	</a:t>
            </a:r>
            <a:r>
              <a:rPr dirty="0" sz="1500" spc="45">
                <a:latin typeface="Arial"/>
                <a:cs typeface="Arial"/>
              </a:rPr>
              <a:t>комплекс </a:t>
            </a:r>
            <a:r>
              <a:rPr dirty="0" sz="1500" spc="-25">
                <a:latin typeface="Arial"/>
                <a:cs typeface="Arial"/>
              </a:rPr>
              <a:t>ПИК, </a:t>
            </a:r>
            <a:r>
              <a:rPr dirty="0" sz="1500" spc="-85">
                <a:latin typeface="Arial"/>
                <a:cs typeface="Arial"/>
              </a:rPr>
              <a:t>ПИЯФ</a:t>
            </a:r>
            <a:r>
              <a:rPr dirty="0" sz="1500" spc="-210">
                <a:latin typeface="Arial"/>
                <a:cs typeface="Arial"/>
              </a:rPr>
              <a:t> </a:t>
            </a:r>
            <a:r>
              <a:rPr dirty="0" sz="1500" spc="5">
                <a:latin typeface="Arial"/>
                <a:cs typeface="Arial"/>
              </a:rPr>
              <a:t>2018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  <a:tabLst>
                <a:tab pos="240665" algn="l"/>
              </a:tabLst>
            </a:pPr>
            <a:r>
              <a:rPr dirty="0" sz="1500" spc="-5">
                <a:latin typeface="Arial"/>
                <a:cs typeface="Arial"/>
              </a:rPr>
              <a:t>•	</a:t>
            </a:r>
            <a:r>
              <a:rPr dirty="0" sz="1500" spc="10">
                <a:latin typeface="Arial"/>
                <a:cs typeface="Arial"/>
              </a:rPr>
              <a:t>Онкоцентры, </a:t>
            </a:r>
            <a:r>
              <a:rPr dirty="0" sz="1500" spc="30">
                <a:latin typeface="Arial"/>
                <a:cs typeface="Arial"/>
              </a:rPr>
              <a:t>Подольск </a:t>
            </a:r>
            <a:r>
              <a:rPr dirty="0" sz="1500" spc="10">
                <a:latin typeface="Arial"/>
                <a:cs typeface="Arial"/>
              </a:rPr>
              <a:t>и </a:t>
            </a:r>
            <a:r>
              <a:rPr dirty="0" sz="1500" spc="-15">
                <a:latin typeface="Arial"/>
                <a:cs typeface="Arial"/>
              </a:rPr>
              <a:t>Балашиха</a:t>
            </a:r>
            <a:r>
              <a:rPr dirty="0" sz="1500" spc="-270">
                <a:latin typeface="Arial"/>
                <a:cs typeface="Arial"/>
              </a:rPr>
              <a:t> </a:t>
            </a:r>
            <a:r>
              <a:rPr dirty="0" sz="1500" spc="5">
                <a:latin typeface="Arial"/>
                <a:cs typeface="Arial"/>
              </a:rPr>
              <a:t>2018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  <a:tabLst>
                <a:tab pos="240665" algn="l"/>
              </a:tabLst>
            </a:pPr>
            <a:r>
              <a:rPr dirty="0" sz="1500" spc="-5">
                <a:latin typeface="Arial"/>
                <a:cs typeface="Arial"/>
              </a:rPr>
              <a:t>•	</a:t>
            </a:r>
            <a:r>
              <a:rPr dirty="0" sz="1500" spc="35">
                <a:latin typeface="Arial"/>
                <a:cs typeface="Arial"/>
              </a:rPr>
              <a:t>Армянская </a:t>
            </a:r>
            <a:r>
              <a:rPr dirty="0" sz="1500" spc="-95">
                <a:latin typeface="Arial"/>
                <a:cs typeface="Arial"/>
              </a:rPr>
              <a:t>АЭС,</a:t>
            </a:r>
            <a:r>
              <a:rPr dirty="0" sz="1500" spc="195">
                <a:latin typeface="Arial"/>
                <a:cs typeface="Arial"/>
              </a:rPr>
              <a:t> </a:t>
            </a:r>
            <a:r>
              <a:rPr dirty="0" sz="1500" spc="5">
                <a:latin typeface="Arial"/>
                <a:cs typeface="Arial"/>
              </a:rPr>
              <a:t>2017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  <a:tabLst>
                <a:tab pos="240665" algn="l"/>
              </a:tabLst>
            </a:pPr>
            <a:r>
              <a:rPr dirty="0" sz="1500" spc="-5">
                <a:latin typeface="Arial"/>
                <a:cs typeface="Arial"/>
              </a:rPr>
              <a:t>•	</a:t>
            </a:r>
            <a:r>
              <a:rPr dirty="0" sz="1500" spc="-60">
                <a:latin typeface="Arial"/>
                <a:cs typeface="Arial"/>
              </a:rPr>
              <a:t>NFRI </a:t>
            </a:r>
            <a:r>
              <a:rPr dirty="0" sz="1500" spc="-25">
                <a:latin typeface="Arial"/>
                <a:cs typeface="Arial"/>
              </a:rPr>
              <a:t>(НИИ </a:t>
            </a:r>
            <a:r>
              <a:rPr dirty="0" sz="1500">
                <a:latin typeface="Arial"/>
                <a:cs typeface="Arial"/>
              </a:rPr>
              <a:t>Фьюжн), </a:t>
            </a:r>
            <a:r>
              <a:rPr dirty="0" sz="1500" spc="15">
                <a:latin typeface="Arial"/>
                <a:cs typeface="Arial"/>
              </a:rPr>
              <a:t>Корея</a:t>
            </a:r>
            <a:r>
              <a:rPr dirty="0" sz="1500" spc="-165">
                <a:latin typeface="Arial"/>
                <a:cs typeface="Arial"/>
              </a:rPr>
              <a:t> </a:t>
            </a:r>
            <a:r>
              <a:rPr dirty="0" sz="1500" spc="5">
                <a:latin typeface="Arial"/>
                <a:cs typeface="Arial"/>
              </a:rPr>
              <a:t>2017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  <a:tabLst>
                <a:tab pos="240665" algn="l"/>
              </a:tabLst>
            </a:pPr>
            <a:r>
              <a:rPr dirty="0" sz="1500" spc="-5">
                <a:latin typeface="Arial"/>
                <a:cs typeface="Arial"/>
              </a:rPr>
              <a:t>•	</a:t>
            </a:r>
            <a:r>
              <a:rPr dirty="0" sz="1500" spc="-85">
                <a:latin typeface="Arial"/>
                <a:cs typeface="Arial"/>
              </a:rPr>
              <a:t>АЭС </a:t>
            </a:r>
            <a:r>
              <a:rPr dirty="0" sz="1500" spc="15">
                <a:latin typeface="Arial"/>
                <a:cs typeface="Arial"/>
              </a:rPr>
              <a:t>Куданкулам, </a:t>
            </a:r>
            <a:r>
              <a:rPr dirty="0" sz="1500" spc="20">
                <a:latin typeface="Arial"/>
                <a:cs typeface="Arial"/>
              </a:rPr>
              <a:t>Индия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5">
                <a:latin typeface="Arial"/>
                <a:cs typeface="Arial"/>
              </a:rPr>
              <a:t>2017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dirty="0" sz="1500" spc="-10">
                <a:latin typeface="Arial"/>
                <a:cs typeface="Arial"/>
              </a:rPr>
              <a:t>Область</a:t>
            </a:r>
            <a:r>
              <a:rPr dirty="0" sz="1500" spc="-135">
                <a:latin typeface="Arial"/>
                <a:cs typeface="Arial"/>
              </a:rPr>
              <a:t> </a:t>
            </a:r>
            <a:r>
              <a:rPr dirty="0" sz="1500" spc="10">
                <a:latin typeface="Arial"/>
                <a:cs typeface="Arial"/>
              </a:rPr>
              <a:t>применения:</a:t>
            </a:r>
            <a:endParaRPr sz="1500">
              <a:latin typeface="Arial"/>
              <a:cs typeface="Arial"/>
            </a:endParaRPr>
          </a:p>
          <a:p>
            <a:pPr marL="240665" marR="5080" indent="-228600">
              <a:lnSpc>
                <a:spcPct val="70000"/>
              </a:lnSpc>
              <a:spcBef>
                <a:spcPts val="1005"/>
              </a:spcBef>
              <a:tabLst>
                <a:tab pos="240665" algn="l"/>
              </a:tabLst>
            </a:pPr>
            <a:r>
              <a:rPr dirty="0" sz="1500" spc="-5">
                <a:latin typeface="Arial"/>
                <a:cs typeface="Arial"/>
              </a:rPr>
              <a:t>•	</a:t>
            </a:r>
            <a:r>
              <a:rPr dirty="0" sz="1500">
                <a:latin typeface="Arial"/>
                <a:cs typeface="Arial"/>
              </a:rPr>
              <a:t>хранилища </a:t>
            </a:r>
            <a:r>
              <a:rPr dirty="0" sz="1500" spc="40">
                <a:latin typeface="Arial"/>
                <a:cs typeface="Arial"/>
              </a:rPr>
              <a:t>радиоактивных </a:t>
            </a:r>
            <a:r>
              <a:rPr dirty="0" sz="1500" spc="15">
                <a:latin typeface="Arial"/>
                <a:cs typeface="Arial"/>
              </a:rPr>
              <a:t>отходов,</a:t>
            </a:r>
            <a:r>
              <a:rPr dirty="0" sz="1500" spc="165">
                <a:latin typeface="Arial"/>
                <a:cs typeface="Arial"/>
              </a:rPr>
              <a:t> </a:t>
            </a:r>
            <a:r>
              <a:rPr dirty="0" sz="1500" spc="30">
                <a:latin typeface="Arial"/>
                <a:cs typeface="Arial"/>
              </a:rPr>
              <a:t>радионуклидных</a:t>
            </a:r>
            <a:r>
              <a:rPr dirty="0" sz="1500" spc="-55">
                <a:latin typeface="Arial"/>
                <a:cs typeface="Arial"/>
              </a:rPr>
              <a:t> </a:t>
            </a:r>
            <a:r>
              <a:rPr dirty="0" sz="1500" spc="45">
                <a:latin typeface="Arial"/>
                <a:cs typeface="Arial"/>
              </a:rPr>
              <a:t>источников </a:t>
            </a:r>
            <a:r>
              <a:rPr dirty="0" sz="1500" spc="15">
                <a:latin typeface="Arial"/>
                <a:cs typeface="Arial"/>
              </a:rPr>
              <a:t> </a:t>
            </a:r>
            <a:r>
              <a:rPr dirty="0" sz="1500" spc="10">
                <a:latin typeface="Arial"/>
                <a:cs typeface="Arial"/>
              </a:rPr>
              <a:t>и </a:t>
            </a:r>
            <a:r>
              <a:rPr dirty="0" sz="1500" spc="50">
                <a:latin typeface="Arial"/>
                <a:cs typeface="Arial"/>
              </a:rPr>
              <a:t>склады</a:t>
            </a:r>
            <a:r>
              <a:rPr dirty="0" sz="1500" spc="-140">
                <a:latin typeface="Arial"/>
                <a:cs typeface="Arial"/>
              </a:rPr>
              <a:t> </a:t>
            </a:r>
            <a:r>
              <a:rPr dirty="0" sz="1500" spc="40">
                <a:latin typeface="Arial"/>
                <a:cs typeface="Arial"/>
              </a:rPr>
              <a:t>изотопов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  <a:tabLst>
                <a:tab pos="240665" algn="l"/>
              </a:tabLst>
            </a:pPr>
            <a:r>
              <a:rPr dirty="0" sz="1500" spc="-5">
                <a:latin typeface="Arial"/>
                <a:cs typeface="Arial"/>
              </a:rPr>
              <a:t>•	</a:t>
            </a:r>
            <a:r>
              <a:rPr dirty="0" sz="1500" spc="5">
                <a:latin typeface="Arial"/>
                <a:cs typeface="Arial"/>
              </a:rPr>
              <a:t>отделения </a:t>
            </a:r>
            <a:r>
              <a:rPr dirty="0" sz="1500" spc="25">
                <a:latin typeface="Arial"/>
                <a:cs typeface="Arial"/>
              </a:rPr>
              <a:t>радионуклидной </a:t>
            </a:r>
            <a:r>
              <a:rPr dirty="0" sz="1500" spc="40">
                <a:latin typeface="Arial"/>
                <a:cs typeface="Arial"/>
              </a:rPr>
              <a:t>диагностики </a:t>
            </a:r>
            <a:r>
              <a:rPr dirty="0" sz="1500" spc="10">
                <a:latin typeface="Arial"/>
                <a:cs typeface="Arial"/>
              </a:rPr>
              <a:t>и </a:t>
            </a:r>
            <a:r>
              <a:rPr dirty="0" sz="1500" spc="-5">
                <a:latin typeface="Arial"/>
                <a:cs typeface="Arial"/>
              </a:rPr>
              <a:t>терапии,</a:t>
            </a:r>
            <a:r>
              <a:rPr dirty="0" sz="1500" spc="-265">
                <a:latin typeface="Arial"/>
                <a:cs typeface="Arial"/>
              </a:rPr>
              <a:t> </a:t>
            </a:r>
            <a:r>
              <a:rPr dirty="0" sz="1500" spc="-35">
                <a:latin typeface="Arial"/>
                <a:cs typeface="Arial"/>
              </a:rPr>
              <a:t>ПЭТ </a:t>
            </a:r>
            <a:r>
              <a:rPr dirty="0" sz="1500" spc="30">
                <a:latin typeface="Arial"/>
                <a:cs typeface="Arial"/>
              </a:rPr>
              <a:t>центры</a:t>
            </a:r>
            <a:endParaRPr sz="1500">
              <a:latin typeface="Arial"/>
              <a:cs typeface="Arial"/>
            </a:endParaRPr>
          </a:p>
          <a:p>
            <a:pPr marL="241300" marR="339725" indent="-228600">
              <a:lnSpc>
                <a:spcPct val="70000"/>
              </a:lnSpc>
              <a:spcBef>
                <a:spcPts val="994"/>
              </a:spcBef>
              <a:tabLst>
                <a:tab pos="240665" algn="l"/>
              </a:tabLst>
            </a:pPr>
            <a:r>
              <a:rPr dirty="0" sz="1500" spc="-5">
                <a:latin typeface="Arial"/>
                <a:cs typeface="Arial"/>
              </a:rPr>
              <a:t>•	</a:t>
            </a:r>
            <a:r>
              <a:rPr dirty="0" sz="1500" spc="20">
                <a:latin typeface="Arial"/>
                <a:cs typeface="Arial"/>
              </a:rPr>
              <a:t>метрологические </a:t>
            </a:r>
            <a:r>
              <a:rPr dirty="0" sz="1500" spc="5">
                <a:latin typeface="Arial"/>
                <a:cs typeface="Arial"/>
              </a:rPr>
              <a:t>лаборатории </a:t>
            </a:r>
            <a:r>
              <a:rPr dirty="0" sz="1500" spc="10">
                <a:latin typeface="Arial"/>
                <a:cs typeface="Arial"/>
              </a:rPr>
              <a:t>и</a:t>
            </a:r>
            <a:r>
              <a:rPr dirty="0" sz="1500" spc="-140">
                <a:latin typeface="Arial"/>
                <a:cs typeface="Arial"/>
              </a:rPr>
              <a:t> </a:t>
            </a:r>
            <a:r>
              <a:rPr dirty="0" sz="1500" spc="20">
                <a:latin typeface="Arial"/>
                <a:cs typeface="Arial"/>
              </a:rPr>
              <a:t>другие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 spc="25">
                <a:latin typeface="Arial"/>
                <a:cs typeface="Arial"/>
              </a:rPr>
              <a:t>радиационно</a:t>
            </a:r>
            <a:r>
              <a:rPr dirty="0" sz="1500" spc="25">
                <a:latin typeface="Arial"/>
                <a:cs typeface="Arial"/>
              </a:rPr>
              <a:t>-</a:t>
            </a:r>
            <a:r>
              <a:rPr dirty="0" sz="1500" spc="25">
                <a:latin typeface="Arial"/>
                <a:cs typeface="Arial"/>
              </a:rPr>
              <a:t>опасные 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 spc="35">
                <a:latin typeface="Arial"/>
                <a:cs typeface="Arial"/>
              </a:rPr>
              <a:t>объекты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5406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 spc="45"/>
              <a:t>Референтность </a:t>
            </a:r>
            <a:r>
              <a:rPr dirty="0" sz="4400" spc="-75"/>
              <a:t>КТС </a:t>
            </a:r>
            <a:r>
              <a:rPr dirty="0" sz="4400" spc="-105"/>
              <a:t>СРК</a:t>
            </a:r>
            <a:r>
              <a:rPr dirty="0" sz="4400" spc="-345"/>
              <a:t> </a:t>
            </a:r>
            <a:r>
              <a:rPr dirty="0" sz="4400" spc="-90"/>
              <a:t>«Фрегат»:</a:t>
            </a:r>
            <a:endParaRPr sz="4400"/>
          </a:p>
        </p:txBody>
      </p:sp>
      <p:sp>
        <p:nvSpPr>
          <p:cNvPr id="5" name="object 5"/>
          <p:cNvSpPr/>
          <p:nvPr/>
        </p:nvSpPr>
        <p:spPr>
          <a:xfrm>
            <a:off x="7690104" y="1557527"/>
            <a:ext cx="4501895" cy="53004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69391"/>
            <a:ext cx="12192000" cy="1092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338316" y="4974335"/>
            <a:ext cx="2968738" cy="18752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307995" y="5076614"/>
            <a:ext cx="2868218" cy="17813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16937" y="1970746"/>
            <a:ext cx="5383530" cy="3272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71120" indent="-635">
              <a:lnSpc>
                <a:spcPct val="100000"/>
              </a:lnSpc>
            </a:pPr>
            <a:r>
              <a:rPr dirty="0" sz="1600">
                <a:latin typeface="Arial"/>
                <a:cs typeface="Arial"/>
              </a:rPr>
              <a:t>Назначение: </a:t>
            </a:r>
            <a:r>
              <a:rPr dirty="0" sz="1600" spc="20">
                <a:latin typeface="Arial"/>
                <a:cs typeface="Arial"/>
              </a:rPr>
              <a:t>Непрерывный </a:t>
            </a:r>
            <a:r>
              <a:rPr dirty="0" sz="1600" spc="35">
                <a:latin typeface="Arial"/>
                <a:cs typeface="Arial"/>
              </a:rPr>
              <a:t>автоматизированный  </a:t>
            </a:r>
            <a:r>
              <a:rPr dirty="0" sz="1600" spc="20">
                <a:latin typeface="Arial"/>
                <a:cs typeface="Arial"/>
              </a:rPr>
              <a:t>радиационный </a:t>
            </a:r>
            <a:r>
              <a:rPr dirty="0" sz="1600" spc="35">
                <a:latin typeface="Arial"/>
                <a:cs typeface="Arial"/>
              </a:rPr>
              <a:t>контроль </a:t>
            </a:r>
            <a:r>
              <a:rPr dirty="0" sz="1600" spc="5">
                <a:latin typeface="Arial"/>
                <a:cs typeface="Arial"/>
              </a:rPr>
              <a:t>на </a:t>
            </a:r>
            <a:r>
              <a:rPr dirty="0" sz="1600" spc="40">
                <a:latin typeface="Arial"/>
                <a:cs typeface="Arial"/>
              </a:rPr>
              <a:t>атомных </a:t>
            </a:r>
            <a:r>
              <a:rPr dirty="0" sz="1600" spc="15">
                <a:latin typeface="Arial"/>
                <a:cs typeface="Arial"/>
              </a:rPr>
              <a:t>судах</a:t>
            </a:r>
            <a:r>
              <a:rPr dirty="0" sz="1600" spc="-315">
                <a:latin typeface="Arial"/>
                <a:cs typeface="Arial"/>
              </a:rPr>
              <a:t> </a:t>
            </a:r>
            <a:r>
              <a:rPr dirty="0" sz="1600" spc="10">
                <a:latin typeface="Arial"/>
                <a:cs typeface="Arial"/>
              </a:rPr>
              <a:t>и плавучих  </a:t>
            </a:r>
            <a:r>
              <a:rPr dirty="0" sz="1600" spc="10">
                <a:latin typeface="Arial"/>
                <a:cs typeface="Arial"/>
              </a:rPr>
              <a:t>сооружениях: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240665" algn="l"/>
              </a:tabLst>
            </a:pPr>
            <a:r>
              <a:rPr dirty="0" sz="1600" spc="-5">
                <a:latin typeface="Arial"/>
                <a:cs typeface="Arial"/>
              </a:rPr>
              <a:t>•	</a:t>
            </a:r>
            <a:r>
              <a:rPr dirty="0" sz="1600" spc="35">
                <a:latin typeface="Arial"/>
                <a:cs typeface="Arial"/>
              </a:rPr>
              <a:t>Атомный </a:t>
            </a:r>
            <a:r>
              <a:rPr dirty="0" sz="1600" spc="15">
                <a:latin typeface="Arial"/>
                <a:cs typeface="Arial"/>
              </a:rPr>
              <a:t>ледокол </a:t>
            </a:r>
            <a:r>
              <a:rPr dirty="0" sz="1600" spc="-40">
                <a:latin typeface="Arial"/>
                <a:cs typeface="Arial"/>
              </a:rPr>
              <a:t>«50 </a:t>
            </a:r>
            <a:r>
              <a:rPr dirty="0" sz="1600" spc="-10">
                <a:latin typeface="Arial"/>
                <a:cs typeface="Arial"/>
              </a:rPr>
              <a:t>лет </a:t>
            </a:r>
            <a:r>
              <a:rPr dirty="0" sz="1600" spc="-15">
                <a:latin typeface="Arial"/>
                <a:cs typeface="Arial"/>
              </a:rPr>
              <a:t>Победы»</a:t>
            </a:r>
            <a:r>
              <a:rPr dirty="0" sz="1600" spc="-200">
                <a:latin typeface="Arial"/>
                <a:cs typeface="Arial"/>
              </a:rPr>
              <a:t> </a:t>
            </a:r>
            <a:r>
              <a:rPr dirty="0" sz="1600" spc="5">
                <a:latin typeface="Arial"/>
                <a:cs typeface="Arial"/>
              </a:rPr>
              <a:t>(2004)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2"/>
              </a:spcBef>
            </a:pP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240665" algn="l"/>
              </a:tabLst>
            </a:pPr>
            <a:r>
              <a:rPr dirty="0" sz="1600" spc="-5">
                <a:latin typeface="Arial"/>
                <a:cs typeface="Arial"/>
              </a:rPr>
              <a:t>•	</a:t>
            </a:r>
            <a:r>
              <a:rPr dirty="0" sz="1600" spc="10">
                <a:latin typeface="Arial"/>
                <a:cs typeface="Arial"/>
              </a:rPr>
              <a:t>Универсальный </a:t>
            </a:r>
            <a:r>
              <a:rPr dirty="0" sz="1600" spc="40">
                <a:latin typeface="Arial"/>
                <a:cs typeface="Arial"/>
              </a:rPr>
              <a:t>атомный </a:t>
            </a:r>
            <a:r>
              <a:rPr dirty="0" sz="1600" spc="15">
                <a:latin typeface="Arial"/>
                <a:cs typeface="Arial"/>
              </a:rPr>
              <a:t>ледокол </a:t>
            </a:r>
            <a:r>
              <a:rPr dirty="0" sz="1600" spc="10">
                <a:latin typeface="Arial"/>
                <a:cs typeface="Arial"/>
              </a:rPr>
              <a:t>«Арктика»</a:t>
            </a:r>
            <a:r>
              <a:rPr dirty="0" sz="1600" spc="-170">
                <a:latin typeface="Arial"/>
                <a:cs typeface="Arial"/>
              </a:rPr>
              <a:t> </a:t>
            </a:r>
            <a:r>
              <a:rPr dirty="0" sz="1600" spc="5">
                <a:latin typeface="Arial"/>
                <a:cs typeface="Arial"/>
              </a:rPr>
              <a:t>(2016)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240665" algn="l"/>
              </a:tabLst>
            </a:pPr>
            <a:r>
              <a:rPr dirty="0" sz="1600" spc="-5">
                <a:latin typeface="Arial"/>
                <a:cs typeface="Arial"/>
              </a:rPr>
              <a:t>•	</a:t>
            </a:r>
            <a:r>
              <a:rPr dirty="0" sz="1600" spc="25">
                <a:latin typeface="Arial"/>
                <a:cs typeface="Arial"/>
              </a:rPr>
              <a:t>Перевозчик </a:t>
            </a:r>
            <a:r>
              <a:rPr dirty="0" sz="1600" spc="-125">
                <a:latin typeface="Arial"/>
                <a:cs typeface="Arial"/>
              </a:rPr>
              <a:t>ЖРО</a:t>
            </a:r>
            <a:r>
              <a:rPr dirty="0" sz="1600" spc="-114">
                <a:latin typeface="Arial"/>
                <a:cs typeface="Arial"/>
              </a:rPr>
              <a:t> </a:t>
            </a:r>
            <a:r>
              <a:rPr dirty="0" sz="1600" spc="-105">
                <a:latin typeface="Arial"/>
                <a:cs typeface="Arial"/>
              </a:rPr>
              <a:t>«РОССИТА»</a:t>
            </a:r>
            <a:endParaRPr sz="1600">
              <a:latin typeface="Arial"/>
              <a:cs typeface="Arial"/>
            </a:endParaRPr>
          </a:p>
          <a:p>
            <a:pPr marL="241300" marR="5080" indent="-228600">
              <a:lnSpc>
                <a:spcPct val="170000"/>
              </a:lnSpc>
              <a:spcBef>
                <a:spcPts val="994"/>
              </a:spcBef>
              <a:tabLst>
                <a:tab pos="240665" algn="l"/>
              </a:tabLst>
            </a:pPr>
            <a:r>
              <a:rPr dirty="0" sz="1600" spc="-5">
                <a:latin typeface="Arial"/>
                <a:cs typeface="Arial"/>
              </a:rPr>
              <a:t>•	</a:t>
            </a:r>
            <a:r>
              <a:rPr dirty="0" sz="1600" spc="10">
                <a:latin typeface="Arial"/>
                <a:cs typeface="Arial"/>
              </a:rPr>
              <a:t>серийные </a:t>
            </a:r>
            <a:r>
              <a:rPr dirty="0" sz="1600" spc="5">
                <a:latin typeface="Arial"/>
                <a:cs typeface="Arial"/>
              </a:rPr>
              <a:t>универсальные </a:t>
            </a:r>
            <a:r>
              <a:rPr dirty="0" sz="1600" spc="30">
                <a:latin typeface="Arial"/>
                <a:cs typeface="Arial"/>
              </a:rPr>
              <a:t>атомные</a:t>
            </a:r>
            <a:r>
              <a:rPr dirty="0" sz="1600" spc="-70">
                <a:latin typeface="Arial"/>
                <a:cs typeface="Arial"/>
              </a:rPr>
              <a:t> </a:t>
            </a:r>
            <a:r>
              <a:rPr dirty="0" sz="1600" spc="25">
                <a:latin typeface="Arial"/>
                <a:cs typeface="Arial"/>
              </a:rPr>
              <a:t>ледоколы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 spc="-60">
                <a:latin typeface="Arial"/>
                <a:cs typeface="Arial"/>
              </a:rPr>
              <a:t>«Урал» 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 spc="5">
                <a:latin typeface="Arial"/>
                <a:cs typeface="Arial"/>
              </a:rPr>
              <a:t>(2017</a:t>
            </a:r>
            <a:r>
              <a:rPr dirty="0" sz="1600" spc="-65">
                <a:latin typeface="Arial"/>
                <a:cs typeface="Arial"/>
              </a:rPr>
              <a:t> </a:t>
            </a:r>
            <a:r>
              <a:rPr dirty="0" sz="1600" spc="210">
                <a:latin typeface="Arial"/>
                <a:cs typeface="Arial"/>
              </a:rPr>
              <a:t>–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 spc="5">
                <a:latin typeface="Arial"/>
                <a:cs typeface="Arial"/>
              </a:rPr>
              <a:t>2018)</a:t>
            </a:r>
            <a:r>
              <a:rPr dirty="0" sz="1600" spc="-60">
                <a:latin typeface="Arial"/>
                <a:cs typeface="Arial"/>
              </a:rPr>
              <a:t> </a:t>
            </a:r>
            <a:r>
              <a:rPr dirty="0" sz="1600" spc="210">
                <a:latin typeface="Arial"/>
                <a:cs typeface="Arial"/>
              </a:rPr>
              <a:t>–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 spc="5">
                <a:latin typeface="Arial"/>
                <a:cs typeface="Arial"/>
              </a:rPr>
              <a:t>2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 spc="20">
                <a:latin typeface="Arial"/>
                <a:cs typeface="Arial"/>
              </a:rPr>
              <a:t>шт.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 spc="-114"/>
              <a:t>АСРК </a:t>
            </a:r>
            <a:r>
              <a:rPr dirty="0" sz="4400" spc="-55"/>
              <a:t>«Феникс».</a:t>
            </a:r>
            <a:r>
              <a:rPr dirty="0" sz="4400" spc="-170"/>
              <a:t> </a:t>
            </a:r>
            <a:r>
              <a:rPr dirty="0" sz="4400" spc="45"/>
              <a:t>Референтность</a:t>
            </a:r>
            <a:endParaRPr sz="4400"/>
          </a:p>
        </p:txBody>
      </p:sp>
      <p:sp>
        <p:nvSpPr>
          <p:cNvPr id="7" name="object 7"/>
          <p:cNvSpPr/>
          <p:nvPr/>
        </p:nvSpPr>
        <p:spPr>
          <a:xfrm>
            <a:off x="6338316" y="1559052"/>
            <a:ext cx="5853683" cy="35296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Митина Екатерина</dc:creator>
  <dc:title>Презентация PowerPoint</dc:title>
  <dcterms:created xsi:type="dcterms:W3CDTF">2018-12-04T09:33:50Z</dcterms:created>
  <dcterms:modified xsi:type="dcterms:W3CDTF">2018-12-04T09:33:50Z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2018-11-28T00:00:00Z</vt:filetime>
  </property>
  <property fmtid="{D5CDD505-2E9C-101B-9397-08002B2CF9AE}" pid="3" name="Creator">
    <vt:lpwstr>Acrobat PDFMaker 11 для PowerPoint</vt:lpwstr>
  </property>
  <property fmtid="{D5CDD505-2E9C-101B-9397-08002B2CF9AE}" pid="4" name="LastSaved">
    <vt:filetime>2018-12-04T00:00:00Z</vt:filetime>
  </property>
</Properties>
</file>